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5"/>
  </p:notesMasterIdLst>
  <p:sldIdLst>
    <p:sldId id="1050" r:id="rId3"/>
    <p:sldId id="1212" r:id="rId4"/>
    <p:sldId id="1213" r:id="rId6"/>
    <p:sldId id="1214" r:id="rId7"/>
    <p:sldId id="1224" r:id="rId8"/>
    <p:sldId id="1215" r:id="rId9"/>
    <p:sldId id="1216" r:id="rId10"/>
    <p:sldId id="1217" r:id="rId11"/>
    <p:sldId id="1219" r:id="rId12"/>
    <p:sldId id="1220" r:id="rId13"/>
    <p:sldId id="104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Microsoft 帐户" initials="M帐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C37E"/>
    <a:srgbClr val="27CCD5"/>
    <a:srgbClr val="FF0000"/>
    <a:srgbClr val="3399FF"/>
    <a:srgbClr val="533DF5"/>
    <a:srgbClr val="4D43CB"/>
    <a:srgbClr val="D0D8E8"/>
    <a:srgbClr val="0099CC"/>
    <a:srgbClr val="4F81BD"/>
    <a:srgbClr val="E8B3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0" autoAdjust="0"/>
    <p:restoredTop sz="82031" autoAdjust="0"/>
  </p:normalViewPr>
  <p:slideViewPr>
    <p:cSldViewPr showGuides="1">
      <p:cViewPr varScale="1">
        <p:scale>
          <a:sx n="82" d="100"/>
          <a:sy n="82" d="100"/>
        </p:scale>
        <p:origin x="492" y="44"/>
      </p:cViewPr>
      <p:guideLst>
        <p:guide orient="horz" pos="431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610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D454E-BD6E-4420-B74A-C69E69A90B0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916AAE-BDB8-4A25-87FB-AEAD6AF33C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z="2000" dirty="0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4A959AA3-003F-4A7B-951A-38F5D8C80835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z="2000" dirty="0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4A959AA3-003F-4A7B-951A-38F5D8C80835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z="2000" dirty="0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4A959AA3-003F-4A7B-951A-38F5D8C80835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z="2000" dirty="0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4A959AA3-003F-4A7B-951A-38F5D8C80835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z="2000" dirty="0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4A959AA3-003F-4A7B-951A-38F5D8C80835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z="2000" dirty="0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4A959AA3-003F-4A7B-951A-38F5D8C80835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z="2000" dirty="0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4A959AA3-003F-4A7B-951A-38F5D8C80835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z="2000" dirty="0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4A959AA3-003F-4A7B-951A-38F5D8C80835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z="2000" dirty="0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742950" indent="-28575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 marL="11430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 marL="16002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 marL="2057400" indent="-228600"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 b="1">
                <a:solidFill>
                  <a:schemeClr val="bg1"/>
                </a:solidFill>
                <a:latin typeface="Arial" panose="020B0604020202020204" pitchFamily="34" charset="0"/>
              </a:defRPr>
            </a:lvl9pPr>
          </a:lstStyle>
          <a:p>
            <a:fld id="{4A959AA3-003F-4A7B-951A-38F5D8C80835}" type="slidenum">
              <a:rPr lang="zh-CN" altLang="en-US" sz="1200" smtClean="0"/>
            </a:fld>
            <a:endParaRPr lang="zh-CN" alt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996A4-4B67-4EC9-BF06-22489C40A157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2E2F0-6710-4ADF-BA65-0DD93133135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B4F52-990C-416A-AE99-E284E3E5E43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26FD5-F5BF-4CB2-856D-0904CB86578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BA55C-3222-4047-9480-38E426C9A218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417A7-9F9D-4593-A376-CB3D916B1FCA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023CB-0A8C-4AB2-A838-4907DF32BB5F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AE940-C10E-4669-9A81-9582CF2C140D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B61AA-95C9-47BA-B7CA-80B391F365D6}" type="datetime1">
              <a:rPr lang="zh-CN" altLang="en-US" smtClean="0"/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2FC0C-CE54-4518-B989-33C274AEC5A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77748-1C7A-4851-9A98-0BBA93E2F3C8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53547" y="116632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658F6-FF4F-4C2E-9E27-3F97384FC4DC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 cap="none" spc="0">
          <a:ln w="1905"/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.png"/><Relationship Id="rId3" Type="http://schemas.openxmlformats.org/officeDocument/2006/relationships/hyperlink" Target="http://basy.ndctcm.cn:8000/" TargetMode="Externa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/>
        </p:nvGrpSpPr>
        <p:grpSpPr bwMode="auto">
          <a:xfrm>
            <a:off x="0" y="1243542"/>
            <a:ext cx="12192000" cy="169234"/>
            <a:chOff x="0" y="1898204"/>
            <a:chExt cx="9144000" cy="234652"/>
          </a:xfrm>
        </p:grpSpPr>
        <p:sp>
          <p:nvSpPr>
            <p:cNvPr id="8" name="矩形 15"/>
            <p:cNvSpPr/>
            <p:nvPr/>
          </p:nvSpPr>
          <p:spPr>
            <a:xfrm>
              <a:off x="0" y="1898204"/>
              <a:ext cx="9144000" cy="163337"/>
            </a:xfrm>
            <a:prstGeom prst="rect">
              <a:avLst/>
            </a:prstGeom>
            <a:gradFill flip="none" rotWithShape="1">
              <a:gsLst>
                <a:gs pos="0">
                  <a:srgbClr val="FBE4AE"/>
                </a:gs>
                <a:gs pos="13000">
                  <a:srgbClr val="BD922A"/>
                </a:gs>
                <a:gs pos="21001">
                  <a:srgbClr val="BD922A"/>
                </a:gs>
                <a:gs pos="89000">
                  <a:srgbClr val="D7AA2D"/>
                </a:gs>
                <a:gs pos="69000">
                  <a:srgbClr val="FBE4AE"/>
                </a:gs>
                <a:gs pos="75000">
                  <a:srgbClr val="D4A93C"/>
                </a:gs>
                <a:gs pos="80000">
                  <a:srgbClr val="835E17"/>
                </a:gs>
                <a:gs pos="82000">
                  <a:srgbClr val="A28949"/>
                </a:gs>
                <a:gs pos="100000">
                  <a:srgbClr val="FAE3B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99"/>
                </a:solidFill>
                <a:cs typeface="宋体" panose="02010600030101010101" pitchFamily="2" charset="-122"/>
              </a:endParaRPr>
            </a:p>
          </p:txBody>
        </p:sp>
        <p:sp>
          <p:nvSpPr>
            <p:cNvPr id="9" name="矩形 16"/>
            <p:cNvSpPr/>
            <p:nvPr/>
          </p:nvSpPr>
          <p:spPr>
            <a:xfrm>
              <a:off x="0" y="1971820"/>
              <a:ext cx="9144000" cy="161036"/>
            </a:xfrm>
            <a:prstGeom prst="rect">
              <a:avLst/>
            </a:prstGeom>
            <a:gradFill flip="none" rotWithShape="1">
              <a:gsLst>
                <a:gs pos="99167">
                  <a:srgbClr val="000099"/>
                </a:gs>
                <a:gs pos="0">
                  <a:srgbClr val="000099"/>
                </a:gs>
                <a:gs pos="68000">
                  <a:schemeClr val="accent1">
                    <a:tint val="66000"/>
                    <a:satMod val="160000"/>
                  </a:schemeClr>
                </a:gs>
                <a:gs pos="28000">
                  <a:srgbClr val="000099"/>
                </a:gs>
                <a:gs pos="100000">
                  <a:srgbClr val="000099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99"/>
                </a:solidFill>
                <a:cs typeface="宋体" panose="02010600030101010101" pitchFamily="2" charset="-122"/>
              </a:endParaRPr>
            </a:p>
          </p:txBody>
        </p:sp>
      </p:grpSp>
      <p:grpSp>
        <p:nvGrpSpPr>
          <p:cNvPr id="10" name="组合 1"/>
          <p:cNvGrpSpPr/>
          <p:nvPr/>
        </p:nvGrpSpPr>
        <p:grpSpPr bwMode="auto">
          <a:xfrm>
            <a:off x="47328" y="4653136"/>
            <a:ext cx="12192000" cy="169234"/>
            <a:chOff x="0" y="1898204"/>
            <a:chExt cx="9144000" cy="234652"/>
          </a:xfrm>
        </p:grpSpPr>
        <p:sp>
          <p:nvSpPr>
            <p:cNvPr id="11" name="矩形 15"/>
            <p:cNvSpPr/>
            <p:nvPr/>
          </p:nvSpPr>
          <p:spPr>
            <a:xfrm>
              <a:off x="0" y="1898204"/>
              <a:ext cx="9144000" cy="163337"/>
            </a:xfrm>
            <a:prstGeom prst="rect">
              <a:avLst/>
            </a:prstGeom>
            <a:gradFill flip="none" rotWithShape="1">
              <a:gsLst>
                <a:gs pos="0">
                  <a:srgbClr val="FBE4AE"/>
                </a:gs>
                <a:gs pos="13000">
                  <a:srgbClr val="BD922A"/>
                </a:gs>
                <a:gs pos="21001">
                  <a:srgbClr val="BD922A"/>
                </a:gs>
                <a:gs pos="89000">
                  <a:srgbClr val="D7AA2D"/>
                </a:gs>
                <a:gs pos="69000">
                  <a:srgbClr val="FBE4AE"/>
                </a:gs>
                <a:gs pos="75000">
                  <a:srgbClr val="D4A93C"/>
                </a:gs>
                <a:gs pos="80000">
                  <a:srgbClr val="835E17"/>
                </a:gs>
                <a:gs pos="82000">
                  <a:srgbClr val="A28949"/>
                </a:gs>
                <a:gs pos="100000">
                  <a:srgbClr val="FAE3B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99"/>
                </a:solidFill>
                <a:cs typeface="宋体" panose="02010600030101010101" pitchFamily="2" charset="-122"/>
              </a:endParaRPr>
            </a:p>
          </p:txBody>
        </p:sp>
        <p:sp>
          <p:nvSpPr>
            <p:cNvPr id="12" name="矩形 16"/>
            <p:cNvSpPr/>
            <p:nvPr/>
          </p:nvSpPr>
          <p:spPr>
            <a:xfrm>
              <a:off x="0" y="1971820"/>
              <a:ext cx="9144000" cy="161036"/>
            </a:xfrm>
            <a:prstGeom prst="rect">
              <a:avLst/>
            </a:prstGeom>
            <a:gradFill flip="none" rotWithShape="1">
              <a:gsLst>
                <a:gs pos="99167">
                  <a:srgbClr val="000099"/>
                </a:gs>
                <a:gs pos="0">
                  <a:srgbClr val="000099"/>
                </a:gs>
                <a:gs pos="68000">
                  <a:schemeClr val="accent1">
                    <a:tint val="66000"/>
                    <a:satMod val="160000"/>
                  </a:schemeClr>
                </a:gs>
                <a:gs pos="28000">
                  <a:srgbClr val="000099"/>
                </a:gs>
                <a:gs pos="100000">
                  <a:srgbClr val="000099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99"/>
                </a:solidFill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03512" y="2136243"/>
            <a:ext cx="8928992" cy="2228861"/>
            <a:chOff x="342900" y="1360845"/>
            <a:chExt cx="8496300" cy="1939655"/>
          </a:xfrm>
        </p:grpSpPr>
        <p:sp>
          <p:nvSpPr>
            <p:cNvPr id="21" name="圆角矩形 20"/>
            <p:cNvSpPr/>
            <p:nvPr/>
          </p:nvSpPr>
          <p:spPr>
            <a:xfrm>
              <a:off x="342900" y="1360845"/>
              <a:ext cx="8496300" cy="1939655"/>
            </a:xfrm>
            <a:prstGeom prst="roundRect">
              <a:avLst>
                <a:gd name="adj" fmla="val 4058"/>
              </a:avLst>
            </a:prstGeom>
            <a:solidFill>
              <a:srgbClr val="FFFFFF">
                <a:lumMod val="95000"/>
              </a:srgbClr>
            </a:solidFill>
            <a:ln w="25400" cap="flat" cmpd="sng" algn="ctr">
              <a:solidFill>
                <a:srgbClr val="82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53"/>
            <p:cNvSpPr txBox="1"/>
            <p:nvPr/>
          </p:nvSpPr>
          <p:spPr>
            <a:xfrm>
              <a:off x="342900" y="1749465"/>
              <a:ext cx="8496300" cy="9310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4800" b="1" kern="0" dirty="0" smtClean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系统操作指南</a:t>
              </a:r>
              <a:endParaRPr lang="zh-CN" altLang="en-US" sz="48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974450" y="1307938"/>
            <a:ext cx="2406543" cy="1568450"/>
            <a:chOff x="1971676" y="1203631"/>
            <a:chExt cx="2289924" cy="1364936"/>
          </a:xfrm>
        </p:grpSpPr>
        <p:sp>
          <p:nvSpPr>
            <p:cNvPr id="24" name="圆角矩形 15"/>
            <p:cNvSpPr/>
            <p:nvPr/>
          </p:nvSpPr>
          <p:spPr>
            <a:xfrm>
              <a:off x="1971676" y="1666081"/>
              <a:ext cx="2094292" cy="619680"/>
            </a:xfrm>
            <a:custGeom>
              <a:avLst/>
              <a:gdLst>
                <a:gd name="connsiteX0" fmla="*/ 0 w 1924980"/>
                <a:gd name="connsiteY0" fmla="*/ 45001 h 619680"/>
                <a:gd name="connsiteX1" fmla="*/ 45001 w 1924980"/>
                <a:gd name="connsiteY1" fmla="*/ 0 h 619680"/>
                <a:gd name="connsiteX2" fmla="*/ 1879979 w 1924980"/>
                <a:gd name="connsiteY2" fmla="*/ 0 h 619680"/>
                <a:gd name="connsiteX3" fmla="*/ 1924980 w 1924980"/>
                <a:gd name="connsiteY3" fmla="*/ 45001 h 619680"/>
                <a:gd name="connsiteX4" fmla="*/ 1924980 w 1924980"/>
                <a:gd name="connsiteY4" fmla="*/ 574679 h 619680"/>
                <a:gd name="connsiteX5" fmla="*/ 1879979 w 1924980"/>
                <a:gd name="connsiteY5" fmla="*/ 619680 h 619680"/>
                <a:gd name="connsiteX6" fmla="*/ 45001 w 1924980"/>
                <a:gd name="connsiteY6" fmla="*/ 619680 h 619680"/>
                <a:gd name="connsiteX7" fmla="*/ 0 w 1924980"/>
                <a:gd name="connsiteY7" fmla="*/ 574679 h 619680"/>
                <a:gd name="connsiteX8" fmla="*/ 0 w 1924980"/>
                <a:gd name="connsiteY8" fmla="*/ 45001 h 619680"/>
                <a:gd name="connsiteX0-1" fmla="*/ 0 w 2086905"/>
                <a:gd name="connsiteY0-2" fmla="*/ 48497 h 623176"/>
                <a:gd name="connsiteX1-3" fmla="*/ 45001 w 2086905"/>
                <a:gd name="connsiteY1-4" fmla="*/ 3496 h 623176"/>
                <a:gd name="connsiteX2-5" fmla="*/ 1879979 w 2086905"/>
                <a:gd name="connsiteY2-6" fmla="*/ 3496 h 623176"/>
                <a:gd name="connsiteX3-7" fmla="*/ 2086905 w 2086905"/>
                <a:gd name="connsiteY3-8" fmla="*/ 15159 h 623176"/>
                <a:gd name="connsiteX4-9" fmla="*/ 1924980 w 2086905"/>
                <a:gd name="connsiteY4-10" fmla="*/ 578175 h 623176"/>
                <a:gd name="connsiteX5-11" fmla="*/ 1879979 w 2086905"/>
                <a:gd name="connsiteY5-12" fmla="*/ 623176 h 623176"/>
                <a:gd name="connsiteX6-13" fmla="*/ 45001 w 2086905"/>
                <a:gd name="connsiteY6-14" fmla="*/ 623176 h 623176"/>
                <a:gd name="connsiteX7-15" fmla="*/ 0 w 2086905"/>
                <a:gd name="connsiteY7-16" fmla="*/ 578175 h 623176"/>
                <a:gd name="connsiteX8-17" fmla="*/ 0 w 2086905"/>
                <a:gd name="connsiteY8-18" fmla="*/ 48497 h 623176"/>
                <a:gd name="connsiteX0-19" fmla="*/ 0 w 2031943"/>
                <a:gd name="connsiteY0-20" fmla="*/ 45001 h 619680"/>
                <a:gd name="connsiteX1-21" fmla="*/ 45001 w 2031943"/>
                <a:gd name="connsiteY1-22" fmla="*/ 0 h 619680"/>
                <a:gd name="connsiteX2-23" fmla="*/ 1879979 w 2031943"/>
                <a:gd name="connsiteY2-24" fmla="*/ 0 h 619680"/>
                <a:gd name="connsiteX3-25" fmla="*/ 1924980 w 2031943"/>
                <a:gd name="connsiteY3-26" fmla="*/ 574679 h 619680"/>
                <a:gd name="connsiteX4-27" fmla="*/ 1879979 w 2031943"/>
                <a:gd name="connsiteY4-28" fmla="*/ 619680 h 619680"/>
                <a:gd name="connsiteX5-29" fmla="*/ 45001 w 2031943"/>
                <a:gd name="connsiteY5-30" fmla="*/ 619680 h 619680"/>
                <a:gd name="connsiteX6-31" fmla="*/ 0 w 2031943"/>
                <a:gd name="connsiteY6-32" fmla="*/ 574679 h 619680"/>
                <a:gd name="connsiteX7-33" fmla="*/ 0 w 2031943"/>
                <a:gd name="connsiteY7-34" fmla="*/ 45001 h 619680"/>
                <a:gd name="connsiteX0-35" fmla="*/ 0 w 1879979"/>
                <a:gd name="connsiteY0-36" fmla="*/ 45001 h 619680"/>
                <a:gd name="connsiteX1-37" fmla="*/ 45001 w 1879979"/>
                <a:gd name="connsiteY1-38" fmla="*/ 0 h 619680"/>
                <a:gd name="connsiteX2-39" fmla="*/ 1879979 w 1879979"/>
                <a:gd name="connsiteY2-40" fmla="*/ 0 h 619680"/>
                <a:gd name="connsiteX3-41" fmla="*/ 1879979 w 1879979"/>
                <a:gd name="connsiteY3-42" fmla="*/ 619680 h 619680"/>
                <a:gd name="connsiteX4-43" fmla="*/ 45001 w 1879979"/>
                <a:gd name="connsiteY4-44" fmla="*/ 619680 h 619680"/>
                <a:gd name="connsiteX5-45" fmla="*/ 0 w 1879979"/>
                <a:gd name="connsiteY5-46" fmla="*/ 574679 h 619680"/>
                <a:gd name="connsiteX6-47" fmla="*/ 0 w 1879979"/>
                <a:gd name="connsiteY6-48" fmla="*/ 45001 h 619680"/>
                <a:gd name="connsiteX0-49" fmla="*/ 0 w 2015903"/>
                <a:gd name="connsiteY0-50" fmla="*/ 45001 h 619680"/>
                <a:gd name="connsiteX1-51" fmla="*/ 45001 w 2015903"/>
                <a:gd name="connsiteY1-52" fmla="*/ 0 h 619680"/>
                <a:gd name="connsiteX2-53" fmla="*/ 1879979 w 2015903"/>
                <a:gd name="connsiteY2-54" fmla="*/ 0 h 619680"/>
                <a:gd name="connsiteX3-55" fmla="*/ 1879979 w 2015903"/>
                <a:gd name="connsiteY3-56" fmla="*/ 619680 h 619680"/>
                <a:gd name="connsiteX4-57" fmla="*/ 45001 w 2015903"/>
                <a:gd name="connsiteY4-58" fmla="*/ 619680 h 619680"/>
                <a:gd name="connsiteX5-59" fmla="*/ 0 w 2015903"/>
                <a:gd name="connsiteY5-60" fmla="*/ 574679 h 619680"/>
                <a:gd name="connsiteX6-61" fmla="*/ 0 w 2015903"/>
                <a:gd name="connsiteY6-62" fmla="*/ 45001 h 619680"/>
                <a:gd name="connsiteX0-63" fmla="*/ 0 w 1879979"/>
                <a:gd name="connsiteY0-64" fmla="*/ 45001 h 619680"/>
                <a:gd name="connsiteX1-65" fmla="*/ 45001 w 1879979"/>
                <a:gd name="connsiteY1-66" fmla="*/ 0 h 619680"/>
                <a:gd name="connsiteX2-67" fmla="*/ 1879979 w 1879979"/>
                <a:gd name="connsiteY2-68" fmla="*/ 0 h 619680"/>
                <a:gd name="connsiteX3-69" fmla="*/ 1879979 w 1879979"/>
                <a:gd name="connsiteY3-70" fmla="*/ 619680 h 619680"/>
                <a:gd name="connsiteX4-71" fmla="*/ 45001 w 1879979"/>
                <a:gd name="connsiteY4-72" fmla="*/ 619680 h 619680"/>
                <a:gd name="connsiteX5-73" fmla="*/ 0 w 1879979"/>
                <a:gd name="connsiteY5-74" fmla="*/ 574679 h 619680"/>
                <a:gd name="connsiteX6-75" fmla="*/ 0 w 1879979"/>
                <a:gd name="connsiteY6-76" fmla="*/ 45001 h 619680"/>
                <a:gd name="connsiteX0-77" fmla="*/ 0 w 2094292"/>
                <a:gd name="connsiteY0-78" fmla="*/ 45001 h 619680"/>
                <a:gd name="connsiteX1-79" fmla="*/ 45001 w 2094292"/>
                <a:gd name="connsiteY1-80" fmla="*/ 0 h 619680"/>
                <a:gd name="connsiteX2-81" fmla="*/ 2094292 w 2094292"/>
                <a:gd name="connsiteY2-82" fmla="*/ 0 h 619680"/>
                <a:gd name="connsiteX3-83" fmla="*/ 1879979 w 2094292"/>
                <a:gd name="connsiteY3-84" fmla="*/ 619680 h 619680"/>
                <a:gd name="connsiteX4-85" fmla="*/ 45001 w 2094292"/>
                <a:gd name="connsiteY4-86" fmla="*/ 619680 h 619680"/>
                <a:gd name="connsiteX5-87" fmla="*/ 0 w 2094292"/>
                <a:gd name="connsiteY5-88" fmla="*/ 574679 h 619680"/>
                <a:gd name="connsiteX6-89" fmla="*/ 0 w 2094292"/>
                <a:gd name="connsiteY6-90" fmla="*/ 45001 h 619680"/>
                <a:gd name="connsiteX0-91" fmla="*/ 0 w 2094292"/>
                <a:gd name="connsiteY0-92" fmla="*/ 45001 h 619680"/>
                <a:gd name="connsiteX1-93" fmla="*/ 45001 w 2094292"/>
                <a:gd name="connsiteY1-94" fmla="*/ 0 h 619680"/>
                <a:gd name="connsiteX2-95" fmla="*/ 2094292 w 2094292"/>
                <a:gd name="connsiteY2-96" fmla="*/ 0 h 619680"/>
                <a:gd name="connsiteX3-97" fmla="*/ 1757383 w 2094292"/>
                <a:gd name="connsiteY3-98" fmla="*/ 492714 h 619680"/>
                <a:gd name="connsiteX4-99" fmla="*/ 1879979 w 2094292"/>
                <a:gd name="connsiteY4-100" fmla="*/ 619680 h 619680"/>
                <a:gd name="connsiteX5-101" fmla="*/ 45001 w 2094292"/>
                <a:gd name="connsiteY5-102" fmla="*/ 619680 h 619680"/>
                <a:gd name="connsiteX6-103" fmla="*/ 0 w 2094292"/>
                <a:gd name="connsiteY6-104" fmla="*/ 574679 h 619680"/>
                <a:gd name="connsiteX7-105" fmla="*/ 0 w 2094292"/>
                <a:gd name="connsiteY7-106" fmla="*/ 45001 h 619680"/>
                <a:gd name="connsiteX0-107" fmla="*/ 0 w 2094292"/>
                <a:gd name="connsiteY0-108" fmla="*/ 45001 h 619680"/>
                <a:gd name="connsiteX1-109" fmla="*/ 45001 w 2094292"/>
                <a:gd name="connsiteY1-110" fmla="*/ 0 h 619680"/>
                <a:gd name="connsiteX2-111" fmla="*/ 2094292 w 2094292"/>
                <a:gd name="connsiteY2-112" fmla="*/ 0 h 619680"/>
                <a:gd name="connsiteX3-113" fmla="*/ 1757383 w 2094292"/>
                <a:gd name="connsiteY3-114" fmla="*/ 492714 h 619680"/>
                <a:gd name="connsiteX4-115" fmla="*/ 1879979 w 2094292"/>
                <a:gd name="connsiteY4-116" fmla="*/ 619680 h 619680"/>
                <a:gd name="connsiteX5-117" fmla="*/ 45001 w 2094292"/>
                <a:gd name="connsiteY5-118" fmla="*/ 619680 h 619680"/>
                <a:gd name="connsiteX6-119" fmla="*/ 0 w 2094292"/>
                <a:gd name="connsiteY6-120" fmla="*/ 574679 h 619680"/>
                <a:gd name="connsiteX7-121" fmla="*/ 0 w 2094292"/>
                <a:gd name="connsiteY7-122" fmla="*/ 45001 h 619680"/>
                <a:gd name="connsiteX0-123" fmla="*/ 0 w 2094292"/>
                <a:gd name="connsiteY0-124" fmla="*/ 45001 h 619680"/>
                <a:gd name="connsiteX1-125" fmla="*/ 45001 w 2094292"/>
                <a:gd name="connsiteY1-126" fmla="*/ 0 h 619680"/>
                <a:gd name="connsiteX2-127" fmla="*/ 2094292 w 2094292"/>
                <a:gd name="connsiteY2-128" fmla="*/ 0 h 619680"/>
                <a:gd name="connsiteX3-129" fmla="*/ 1757383 w 2094292"/>
                <a:gd name="connsiteY3-130" fmla="*/ 492714 h 619680"/>
                <a:gd name="connsiteX4-131" fmla="*/ 1879979 w 2094292"/>
                <a:gd name="connsiteY4-132" fmla="*/ 619680 h 619680"/>
                <a:gd name="connsiteX5-133" fmla="*/ 45001 w 2094292"/>
                <a:gd name="connsiteY5-134" fmla="*/ 619680 h 619680"/>
                <a:gd name="connsiteX6-135" fmla="*/ 0 w 2094292"/>
                <a:gd name="connsiteY6-136" fmla="*/ 574679 h 619680"/>
                <a:gd name="connsiteX7-137" fmla="*/ 0 w 2094292"/>
                <a:gd name="connsiteY7-138" fmla="*/ 45001 h 619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2094292" h="619680">
                  <a:moveTo>
                    <a:pt x="0" y="45001"/>
                  </a:moveTo>
                  <a:cubicBezTo>
                    <a:pt x="0" y="20148"/>
                    <a:pt x="20148" y="0"/>
                    <a:pt x="45001" y="0"/>
                  </a:cubicBezTo>
                  <a:lnTo>
                    <a:pt x="2094292" y="0"/>
                  </a:lnTo>
                  <a:lnTo>
                    <a:pt x="1757383" y="492714"/>
                  </a:lnTo>
                  <a:lnTo>
                    <a:pt x="1879979" y="619680"/>
                  </a:lnTo>
                  <a:lnTo>
                    <a:pt x="45001" y="619680"/>
                  </a:lnTo>
                  <a:cubicBezTo>
                    <a:pt x="20148" y="619680"/>
                    <a:pt x="0" y="599532"/>
                    <a:pt x="0" y="574679"/>
                  </a:cubicBezTo>
                  <a:lnTo>
                    <a:pt x="0" y="45001"/>
                  </a:ln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50000">
                  <a:srgbClr val="C00000"/>
                </a:gs>
                <a:gs pos="100000">
                  <a:srgbClr val="820000"/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46"/>
            <p:cNvSpPr txBox="1"/>
            <p:nvPr/>
          </p:nvSpPr>
          <p:spPr>
            <a:xfrm>
              <a:off x="3507523" y="1203631"/>
              <a:ext cx="754077" cy="1364936"/>
            </a:xfrm>
            <a:prstGeom prst="rect">
              <a:avLst/>
            </a:prstGeom>
            <a:noFill/>
          </p:spPr>
          <p:txBody>
            <a:bodyPr wrap="none" rtlCol="0" anchor="b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9600" b="1" i="1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glow rad="101600">
                      <a:srgbClr val="C00000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kumimoji="0" lang="en-US" altLang="zh-CN" sz="96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glow rad="101600">
                    <a:srgbClr val="C0000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advTm="4447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1">
                <a:lumMod val="5000"/>
                <a:lumOff val="95000"/>
              </a:schemeClr>
            </a:gs>
            <a:gs pos="70000">
              <a:schemeClr val="accent1">
                <a:lumMod val="0"/>
                <a:lumOff val="100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32" y="719185"/>
            <a:ext cx="10009112" cy="3573911"/>
          </a:xfrm>
          <a:prstGeom prst="rect">
            <a:avLst/>
          </a:prstGeom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68897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省级中医药主管部门用户</a:t>
            </a:r>
            <a:r>
              <a:rPr lang="en-US" altLang="zh-CN" dirty="0" smtClean="0">
                <a:sym typeface="Times New Roman" panose="02020603050405020304" pitchFamily="18" charset="0"/>
              </a:rPr>
              <a:t>——</a:t>
            </a:r>
            <a:r>
              <a:rPr lang="zh-CN" altLang="en-US" dirty="0" smtClean="0">
                <a:sym typeface="Times New Roman" panose="02020603050405020304" pitchFamily="18" charset="0"/>
              </a:rPr>
              <a:t>专家个人信息管理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cxnSp>
        <p:nvCxnSpPr>
          <p:cNvPr id="13" name="Straight Connector 4"/>
          <p:cNvCxnSpPr/>
          <p:nvPr/>
        </p:nvCxnSpPr>
        <p:spPr>
          <a:xfrm flipV="1">
            <a:off x="0" y="631376"/>
            <a:ext cx="12192000" cy="61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420" y="14414"/>
            <a:ext cx="623015" cy="58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1"/>
          <p:cNvSpPr txBox="1"/>
          <p:nvPr/>
        </p:nvSpPr>
        <p:spPr>
          <a:xfrm>
            <a:off x="0" y="4293096"/>
            <a:ext cx="12200255" cy="254585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342900" indent="-342900" algn="just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 smtClean="0">
                <a:sym typeface="Times New Roman" panose="02020603050405020304" pitchFamily="18" charset="0"/>
              </a:rPr>
              <a:t>单击</a:t>
            </a:r>
            <a:r>
              <a:rPr lang="zh-CN" altLang="en-US" dirty="0">
                <a:sym typeface="Times New Roman" panose="02020603050405020304" pitchFamily="18" charset="0"/>
              </a:rPr>
              <a:t>页面</a:t>
            </a:r>
            <a:r>
              <a:rPr lang="en-US" altLang="zh-CN" dirty="0">
                <a:sym typeface="Times New Roman" panose="02020603050405020304" pitchFamily="18" charset="0"/>
              </a:rPr>
              <a:t>“</a:t>
            </a:r>
            <a:r>
              <a:rPr lang="zh-CN" altLang="en-US" dirty="0">
                <a:sym typeface="Times New Roman" panose="02020603050405020304" pitchFamily="18" charset="0"/>
              </a:rPr>
              <a:t>立即下载</a:t>
            </a:r>
            <a:r>
              <a:rPr lang="en-US" altLang="zh-CN" dirty="0">
                <a:sym typeface="Times New Roman" panose="02020603050405020304" pitchFamily="18" charset="0"/>
              </a:rPr>
              <a:t>”</a:t>
            </a:r>
            <a:r>
              <a:rPr lang="zh-CN" altLang="en-US" dirty="0" smtClean="0">
                <a:sym typeface="Times New Roman" panose="02020603050405020304" pitchFamily="18" charset="0"/>
              </a:rPr>
              <a:t>按钮，下载</a:t>
            </a:r>
            <a:r>
              <a:rPr lang="zh-CN" altLang="en-US" dirty="0">
                <a:sym typeface="Times New Roman" panose="02020603050405020304" pitchFamily="18" charset="0"/>
              </a:rPr>
              <a:t>专家个人</a:t>
            </a:r>
            <a:r>
              <a:rPr lang="zh-CN" altLang="en-US" dirty="0" smtClean="0">
                <a:sym typeface="Times New Roman" panose="02020603050405020304" pitchFamily="18" charset="0"/>
              </a:rPr>
              <a:t>信息模板；</a:t>
            </a:r>
            <a:endParaRPr lang="zh-CN" altLang="en-US" dirty="0">
              <a:sym typeface="Times New Roman" panose="02020603050405020304" pitchFamily="18" charset="0"/>
            </a:endParaRPr>
          </a:p>
          <a:p>
            <a:r>
              <a:rPr lang="zh-CN" altLang="en-US" dirty="0" smtClean="0">
                <a:sym typeface="Times New Roman" panose="02020603050405020304" pitchFamily="18" charset="0"/>
              </a:rPr>
              <a:t>专家信息准备好后，单击</a:t>
            </a:r>
            <a:r>
              <a:rPr lang="zh-CN" altLang="en-US" dirty="0">
                <a:sym typeface="Times New Roman" panose="02020603050405020304" pitchFamily="18" charset="0"/>
              </a:rPr>
              <a:t>页面</a:t>
            </a:r>
            <a:r>
              <a:rPr lang="en-US" altLang="zh-CN" dirty="0">
                <a:sym typeface="Times New Roman" panose="02020603050405020304" pitchFamily="18" charset="0"/>
              </a:rPr>
              <a:t>“</a:t>
            </a:r>
            <a:r>
              <a:rPr lang="zh-CN" altLang="en-US" dirty="0">
                <a:sym typeface="Times New Roman" panose="02020603050405020304" pitchFamily="18" charset="0"/>
              </a:rPr>
              <a:t>点击上传，或将文件拖拽到此处</a:t>
            </a:r>
            <a:r>
              <a:rPr lang="en-US" altLang="zh-CN" dirty="0">
                <a:sym typeface="Times New Roman" panose="02020603050405020304" pitchFamily="18" charset="0"/>
              </a:rPr>
              <a:t>”</a:t>
            </a:r>
            <a:r>
              <a:rPr lang="zh-CN" altLang="en-US" dirty="0" smtClean="0">
                <a:sym typeface="Times New Roman" panose="02020603050405020304" pitchFamily="18" charset="0"/>
              </a:rPr>
              <a:t>，</a:t>
            </a:r>
            <a:r>
              <a:rPr lang="zh-CN" altLang="en-US" dirty="0">
                <a:sym typeface="Times New Roman" panose="02020603050405020304" pitchFamily="18" charset="0"/>
              </a:rPr>
              <a:t>再</a:t>
            </a:r>
            <a:r>
              <a:rPr lang="zh-CN" altLang="en-US" dirty="0" smtClean="0">
                <a:sym typeface="Times New Roman" panose="02020603050405020304" pitchFamily="18" charset="0"/>
              </a:rPr>
              <a:t>单击</a:t>
            </a:r>
            <a:r>
              <a:rPr lang="en-US" altLang="zh-CN" dirty="0">
                <a:sym typeface="Times New Roman" panose="02020603050405020304" pitchFamily="18" charset="0"/>
              </a:rPr>
              <a:t>“</a:t>
            </a:r>
            <a:r>
              <a:rPr lang="zh-CN" altLang="en-US" dirty="0">
                <a:sym typeface="Times New Roman" panose="02020603050405020304" pitchFamily="18" charset="0"/>
              </a:rPr>
              <a:t>开始上传</a:t>
            </a:r>
            <a:r>
              <a:rPr lang="en-US" altLang="zh-CN" dirty="0">
                <a:sym typeface="Times New Roman" panose="02020603050405020304" pitchFamily="18" charset="0"/>
              </a:rPr>
              <a:t>”</a:t>
            </a:r>
            <a:r>
              <a:rPr lang="zh-CN" altLang="en-US" dirty="0">
                <a:sym typeface="Times New Roman" panose="02020603050405020304" pitchFamily="18" charset="0"/>
              </a:rPr>
              <a:t>按钮</a:t>
            </a:r>
            <a:r>
              <a:rPr lang="zh-CN" altLang="en-US" dirty="0" smtClean="0">
                <a:sym typeface="Times New Roman" panose="02020603050405020304" pitchFamily="18" charset="0"/>
              </a:rPr>
              <a:t>，成功后专家信息会</a:t>
            </a:r>
            <a:r>
              <a:rPr lang="zh-CN" altLang="en-US" dirty="0">
                <a:sym typeface="Times New Roman" panose="02020603050405020304" pitchFamily="18" charset="0"/>
              </a:rPr>
              <a:t>直接显示</a:t>
            </a:r>
            <a:r>
              <a:rPr lang="zh-CN" altLang="en-US" dirty="0" smtClean="0">
                <a:sym typeface="Times New Roman" panose="02020603050405020304" pitchFamily="18" charset="0"/>
              </a:rPr>
              <a:t>到“</a:t>
            </a:r>
            <a:r>
              <a:rPr lang="zh-CN" altLang="en-US" dirty="0">
                <a:sym typeface="Times New Roman" panose="02020603050405020304" pitchFamily="18" charset="0"/>
              </a:rPr>
              <a:t>省级专家信息核查列表</a:t>
            </a:r>
            <a:r>
              <a:rPr lang="zh-CN" altLang="en-US" dirty="0" smtClean="0">
                <a:sym typeface="Times New Roman" panose="02020603050405020304" pitchFamily="18" charset="0"/>
              </a:rPr>
              <a:t>” 中；</a:t>
            </a:r>
            <a:endParaRPr lang="zh-CN" altLang="en-US" dirty="0">
              <a:sym typeface="Times New Roman" panose="02020603050405020304" pitchFamily="18" charset="0"/>
            </a:endParaRPr>
          </a:p>
          <a:p>
            <a:r>
              <a:rPr lang="zh-CN" altLang="en-US" dirty="0" smtClean="0">
                <a:sym typeface="Times New Roman" panose="02020603050405020304" pitchFamily="18" charset="0"/>
              </a:rPr>
              <a:t>省级专家信息确认无误，单击</a:t>
            </a:r>
            <a:r>
              <a:rPr lang="en-US" altLang="zh-CN" dirty="0" smtClean="0">
                <a:sym typeface="Times New Roman" panose="02020603050405020304" pitchFamily="18" charset="0"/>
              </a:rPr>
              <a:t>“</a:t>
            </a:r>
            <a:r>
              <a:rPr lang="zh-CN" altLang="en-US" dirty="0">
                <a:sym typeface="Times New Roman" panose="02020603050405020304" pitchFamily="18" charset="0"/>
              </a:rPr>
              <a:t>批量确认</a:t>
            </a:r>
            <a:r>
              <a:rPr lang="en-US" altLang="zh-CN" dirty="0">
                <a:sym typeface="Times New Roman" panose="02020603050405020304" pitchFamily="18" charset="0"/>
              </a:rPr>
              <a:t>”</a:t>
            </a:r>
            <a:r>
              <a:rPr lang="zh-CN" altLang="en-US" dirty="0">
                <a:sym typeface="Times New Roman" panose="02020603050405020304" pitchFamily="18" charset="0"/>
              </a:rPr>
              <a:t>按钮，系统</a:t>
            </a:r>
            <a:r>
              <a:rPr lang="zh-CN" altLang="en-US" dirty="0" smtClean="0">
                <a:sym typeface="Times New Roman" panose="02020603050405020304" pitchFamily="18" charset="0"/>
              </a:rPr>
              <a:t>管理员进行初始化。</a:t>
            </a:r>
            <a:endParaRPr lang="zh-CN" altLang="en-US" dirty="0"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32125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"/>
          <p:cNvGrpSpPr/>
          <p:nvPr/>
        </p:nvGrpSpPr>
        <p:grpSpPr bwMode="auto">
          <a:xfrm>
            <a:off x="270" y="1268760"/>
            <a:ext cx="12192000" cy="169234"/>
            <a:chOff x="0" y="1898204"/>
            <a:chExt cx="9144000" cy="234652"/>
          </a:xfrm>
        </p:grpSpPr>
        <p:sp>
          <p:nvSpPr>
            <p:cNvPr id="5" name="矩形 15"/>
            <p:cNvSpPr/>
            <p:nvPr/>
          </p:nvSpPr>
          <p:spPr>
            <a:xfrm>
              <a:off x="0" y="1898204"/>
              <a:ext cx="9144000" cy="163337"/>
            </a:xfrm>
            <a:prstGeom prst="rect">
              <a:avLst/>
            </a:prstGeom>
            <a:gradFill flip="none" rotWithShape="1">
              <a:gsLst>
                <a:gs pos="0">
                  <a:srgbClr val="FBE4AE"/>
                </a:gs>
                <a:gs pos="13000">
                  <a:srgbClr val="BD922A"/>
                </a:gs>
                <a:gs pos="21001">
                  <a:srgbClr val="BD922A"/>
                </a:gs>
                <a:gs pos="89000">
                  <a:srgbClr val="D7AA2D"/>
                </a:gs>
                <a:gs pos="69000">
                  <a:srgbClr val="FBE4AE"/>
                </a:gs>
                <a:gs pos="75000">
                  <a:srgbClr val="D4A93C"/>
                </a:gs>
                <a:gs pos="80000">
                  <a:srgbClr val="835E17"/>
                </a:gs>
                <a:gs pos="82000">
                  <a:srgbClr val="A28949"/>
                </a:gs>
                <a:gs pos="100000">
                  <a:srgbClr val="FAE3B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99"/>
                </a:solidFill>
                <a:cs typeface="宋体" panose="02010600030101010101" pitchFamily="2" charset="-122"/>
              </a:endParaRPr>
            </a:p>
          </p:txBody>
        </p:sp>
        <p:sp>
          <p:nvSpPr>
            <p:cNvPr id="6" name="矩形 16"/>
            <p:cNvSpPr/>
            <p:nvPr/>
          </p:nvSpPr>
          <p:spPr>
            <a:xfrm>
              <a:off x="0" y="1971820"/>
              <a:ext cx="9144000" cy="161036"/>
            </a:xfrm>
            <a:prstGeom prst="rect">
              <a:avLst/>
            </a:prstGeom>
            <a:gradFill flip="none" rotWithShape="1">
              <a:gsLst>
                <a:gs pos="99167">
                  <a:srgbClr val="000099"/>
                </a:gs>
                <a:gs pos="0">
                  <a:srgbClr val="000099"/>
                </a:gs>
                <a:gs pos="68000">
                  <a:schemeClr val="accent1">
                    <a:tint val="66000"/>
                    <a:satMod val="160000"/>
                  </a:schemeClr>
                </a:gs>
                <a:gs pos="28000">
                  <a:srgbClr val="000099"/>
                </a:gs>
                <a:gs pos="100000">
                  <a:srgbClr val="000099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000099"/>
                </a:solidFill>
                <a:cs typeface="宋体" panose="0201060003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527152" y="3292337"/>
            <a:ext cx="7632848" cy="110680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 谢 ！</a:t>
            </a:r>
            <a:endParaRPr lang="zh-CN" altLang="en-US" sz="6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269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1">
                <a:lumMod val="5000"/>
                <a:lumOff val="95000"/>
              </a:schemeClr>
            </a:gs>
            <a:gs pos="70000">
              <a:schemeClr val="accent1">
                <a:lumMod val="0"/>
                <a:lumOff val="100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68897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中医医院异常住院费用病例核查</a:t>
            </a:r>
            <a:r>
              <a:rPr lang="zh-CN" altLang="en-US" dirty="0" smtClean="0"/>
              <a:t>系统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用户登录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cxnSp>
        <p:nvCxnSpPr>
          <p:cNvPr id="13" name="Straight Connector 4"/>
          <p:cNvCxnSpPr/>
          <p:nvPr/>
        </p:nvCxnSpPr>
        <p:spPr>
          <a:xfrm flipV="1">
            <a:off x="0" y="631376"/>
            <a:ext cx="12192000" cy="61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420" y="14414"/>
            <a:ext cx="623015" cy="58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305" y="662940"/>
            <a:ext cx="5687695" cy="4120515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1" y="4815019"/>
            <a:ext cx="12192000" cy="2042981"/>
          </a:xfrm>
          <a:prstGeom prst="roundRect">
            <a:avLst>
              <a:gd name="adj" fmla="val 867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系统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登录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地址：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  <a:hlinkClick r:id="rId3"/>
              </a:rPr>
              <a:t>http://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  <a:hlinkClick r:id="rId3"/>
              </a:rPr>
              <a:t>basy.ndctcm.cn:8000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国家层面统一下发：省级管理员账号、病例核查中医医院账号，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且与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TCMMS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账号不同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注意：地方层面完成核查病例抽样以及专家信息采集后，如未在TCMMS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系统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延迟通知账号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2501" y="631376"/>
            <a:ext cx="6536806" cy="4152079"/>
          </a:xfrm>
          <a:prstGeom prst="rect">
            <a:avLst/>
          </a:prstGeom>
        </p:spPr>
      </p:pic>
    </p:spTree>
  </p:cSld>
  <p:clrMapOvr>
    <a:masterClrMapping/>
  </p:clrMapOvr>
  <p:transition spd="slow" advTm="232125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1">
                <a:lumMod val="5000"/>
                <a:lumOff val="95000"/>
              </a:schemeClr>
            </a:gs>
            <a:gs pos="70000">
              <a:schemeClr val="accent1">
                <a:lumMod val="0"/>
                <a:lumOff val="100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68897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>
                <a:sym typeface="Times New Roman" panose="02020603050405020304" pitchFamily="18" charset="0"/>
              </a:rPr>
              <a:t>中医</a:t>
            </a:r>
            <a:r>
              <a:rPr lang="zh-CN" altLang="en-US" dirty="0">
                <a:sym typeface="Times New Roman" panose="02020603050405020304" pitchFamily="18" charset="0"/>
              </a:rPr>
              <a:t>医院</a:t>
            </a:r>
            <a:r>
              <a:rPr lang="zh-CN" altLang="en-US" dirty="0" smtClean="0">
                <a:sym typeface="Times New Roman" panose="02020603050405020304" pitchFamily="18" charset="0"/>
              </a:rPr>
              <a:t>用户</a:t>
            </a:r>
            <a:r>
              <a:rPr lang="en-US" altLang="zh-CN" dirty="0" smtClean="0">
                <a:sym typeface="Times New Roman" panose="02020603050405020304" pitchFamily="18" charset="0"/>
              </a:rPr>
              <a:t>——</a:t>
            </a:r>
            <a:r>
              <a:rPr lang="zh-CN" altLang="en-US" dirty="0" smtClean="0">
                <a:sym typeface="Times New Roman" panose="02020603050405020304" pitchFamily="18" charset="0"/>
              </a:rPr>
              <a:t>抽查病例相关数据上传概述</a:t>
            </a:r>
            <a:endParaRPr lang="zh-CN" altLang="en-US" dirty="0"/>
          </a:p>
        </p:txBody>
      </p:sp>
      <p:cxnSp>
        <p:nvCxnSpPr>
          <p:cNvPr id="13" name="Straight Connector 4"/>
          <p:cNvCxnSpPr/>
          <p:nvPr/>
        </p:nvCxnSpPr>
        <p:spPr>
          <a:xfrm flipV="1">
            <a:off x="0" y="631376"/>
            <a:ext cx="12192000" cy="61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420" y="14414"/>
            <a:ext cx="623015" cy="58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1"/>
          <p:cNvSpPr txBox="1"/>
          <p:nvPr/>
        </p:nvSpPr>
        <p:spPr>
          <a:xfrm>
            <a:off x="0" y="5000237"/>
            <a:ext cx="12192000" cy="18577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 smtClean="0">
                <a:sym typeface="Times New Roman" panose="02020603050405020304" pitchFamily="18" charset="0"/>
              </a:rPr>
              <a:t>可下载病案首页数据、两单数据的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接口文档</a:t>
            </a:r>
            <a:r>
              <a:rPr lang="zh-CN" altLang="en-US" dirty="0" smtClean="0">
                <a:sym typeface="Times New Roman" panose="02020603050405020304" pitchFamily="18" charset="0"/>
              </a:rPr>
              <a:t>和系统</a:t>
            </a:r>
            <a:r>
              <a:rPr lang="zh-CN" altLang="en-US" dirty="0">
                <a:solidFill>
                  <a:srgbClr val="C00000"/>
                </a:solidFill>
                <a:sym typeface="Times New Roman" panose="02020603050405020304" pitchFamily="18" charset="0"/>
              </a:rPr>
              <a:t>操作手册</a:t>
            </a:r>
            <a:r>
              <a:rPr lang="zh-CN" altLang="en-US" dirty="0" smtClean="0">
                <a:sym typeface="Times New Roman" panose="02020603050405020304" pitchFamily="18" charset="0"/>
              </a:rPr>
              <a:t>；</a:t>
            </a:r>
            <a:endParaRPr lang="zh-CN" altLang="en-US" dirty="0">
              <a:sym typeface="Times New Roman" panose="02020603050405020304" pitchFamily="18" charset="0"/>
            </a:endParaRPr>
          </a:p>
          <a:p>
            <a:r>
              <a:rPr lang="zh-CN" altLang="en-US" dirty="0">
                <a:sym typeface="Times New Roman" panose="02020603050405020304" pitchFamily="18" charset="0"/>
              </a:rPr>
              <a:t>对</a:t>
            </a:r>
            <a:r>
              <a:rPr lang="zh-CN" altLang="en-US" dirty="0" smtClean="0">
                <a:sym typeface="Times New Roman" panose="02020603050405020304" pitchFamily="18" charset="0"/>
              </a:rPr>
              <a:t>国家层面核查病例与地方层面核查病例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分别</a:t>
            </a:r>
            <a:r>
              <a:rPr lang="zh-CN" altLang="en-US" dirty="0" smtClean="0">
                <a:sym typeface="Times New Roman" panose="02020603050405020304" pitchFamily="18" charset="0"/>
              </a:rPr>
              <a:t>管理与操作；</a:t>
            </a:r>
            <a:endParaRPr lang="zh-CN" altLang="en-US" dirty="0">
              <a:sym typeface="Times New Roman" panose="02020603050405020304" pitchFamily="18" charset="0"/>
            </a:endParaRPr>
          </a:p>
          <a:p>
            <a:r>
              <a:rPr lang="zh-CN" altLang="en-US" dirty="0" smtClean="0">
                <a:sym typeface="Times New Roman" panose="02020603050405020304" pitchFamily="18" charset="0"/>
              </a:rPr>
              <a:t>在</a:t>
            </a:r>
            <a:r>
              <a:rPr lang="en-US" altLang="zh-CN" dirty="0" smtClean="0">
                <a:sym typeface="Times New Roman" panose="02020603050405020304" pitchFamily="18" charset="0"/>
              </a:rPr>
              <a:t>TCMMS</a:t>
            </a:r>
            <a:r>
              <a:rPr lang="zh-CN" altLang="en-US" dirty="0" smtClean="0">
                <a:sym typeface="Times New Roman" panose="02020603050405020304" pitchFamily="18" charset="0"/>
              </a:rPr>
              <a:t>系统中医医院，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不</a:t>
            </a:r>
            <a:r>
              <a:rPr lang="zh-CN" altLang="en-US" dirty="0">
                <a:solidFill>
                  <a:srgbClr val="C00000"/>
                </a:solidFill>
                <a:sym typeface="Times New Roman" panose="02020603050405020304" pitchFamily="18" charset="0"/>
              </a:rPr>
              <a:t>允许重传</a:t>
            </a:r>
            <a:r>
              <a:rPr lang="zh-CN" altLang="en-US" dirty="0">
                <a:sym typeface="Times New Roman" panose="02020603050405020304" pitchFamily="18" charset="0"/>
              </a:rPr>
              <a:t>病案首页数据</a:t>
            </a:r>
            <a:r>
              <a:rPr lang="zh-CN" altLang="en-US" dirty="0" smtClean="0">
                <a:sym typeface="Times New Roman" panose="02020603050405020304" pitchFamily="18" charset="0"/>
              </a:rPr>
              <a:t>，需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先</a:t>
            </a:r>
            <a:r>
              <a:rPr lang="zh-CN" altLang="en-US" dirty="0">
                <a:solidFill>
                  <a:srgbClr val="C00000"/>
                </a:solidFill>
                <a:sym typeface="Times New Roman" panose="02020603050405020304" pitchFamily="18" charset="0"/>
              </a:rPr>
              <a:t>上传</a:t>
            </a:r>
            <a:r>
              <a:rPr lang="zh-CN" altLang="en-US" dirty="0" smtClean="0">
                <a:sym typeface="Times New Roman" panose="02020603050405020304" pitchFamily="18" charset="0"/>
              </a:rPr>
              <a:t>医嘱</a:t>
            </a:r>
            <a:r>
              <a:rPr lang="zh-CN" altLang="en-US" dirty="0">
                <a:sym typeface="Times New Roman" panose="02020603050405020304" pitchFamily="18" charset="0"/>
              </a:rPr>
              <a:t>单</a:t>
            </a:r>
            <a:r>
              <a:rPr lang="zh-CN" altLang="en-US" dirty="0" smtClean="0">
                <a:sym typeface="Times New Roman" panose="02020603050405020304" pitchFamily="18" charset="0"/>
              </a:rPr>
              <a:t>，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再</a:t>
            </a:r>
            <a:r>
              <a:rPr lang="zh-CN" altLang="en-US" dirty="0">
                <a:solidFill>
                  <a:srgbClr val="C00000"/>
                </a:solidFill>
                <a:sym typeface="Times New Roman" panose="02020603050405020304" pitchFamily="18" charset="0"/>
              </a:rPr>
              <a:t>上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传</a:t>
            </a:r>
            <a:r>
              <a:rPr lang="zh-CN" altLang="en-US" dirty="0" smtClean="0">
                <a:sym typeface="Times New Roman" panose="02020603050405020304" pitchFamily="18" charset="0"/>
              </a:rPr>
              <a:t>费用单。</a:t>
            </a:r>
            <a:endParaRPr lang="zh-CN" altLang="en-US" dirty="0">
              <a:sym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836712"/>
            <a:ext cx="8095871" cy="31683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336133"/>
            <a:ext cx="6818174" cy="2572574"/>
          </a:xfrm>
          <a:prstGeom prst="rect">
            <a:avLst/>
          </a:prstGeom>
        </p:spPr>
      </p:pic>
    </p:spTree>
  </p:cSld>
  <p:clrMapOvr>
    <a:masterClrMapping/>
  </p:clrMapOvr>
  <p:transition spd="slow" advTm="232125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1">
                <a:lumMod val="5000"/>
                <a:lumOff val="95000"/>
              </a:schemeClr>
            </a:gs>
            <a:gs pos="70000">
              <a:schemeClr val="accent1">
                <a:lumMod val="0"/>
                <a:lumOff val="100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68897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>
                <a:sym typeface="Times New Roman" panose="02020603050405020304" pitchFamily="18" charset="0"/>
              </a:rPr>
              <a:t>中医医院</a:t>
            </a:r>
            <a:r>
              <a:rPr lang="zh-CN" altLang="en-US" dirty="0" smtClean="0">
                <a:sym typeface="Times New Roman" panose="02020603050405020304" pitchFamily="18" charset="0"/>
              </a:rPr>
              <a:t>用户</a:t>
            </a:r>
            <a:r>
              <a:rPr lang="en-US" altLang="zh-CN" dirty="0" smtClean="0">
                <a:sym typeface="Times New Roman" panose="02020603050405020304" pitchFamily="18" charset="0"/>
              </a:rPr>
              <a:t>——</a:t>
            </a:r>
            <a:r>
              <a:rPr lang="zh-CN" altLang="en-US" dirty="0" smtClean="0">
                <a:sym typeface="Times New Roman" panose="02020603050405020304" pitchFamily="18" charset="0"/>
              </a:rPr>
              <a:t>抽查病例的医嘱单数据上</a:t>
            </a:r>
            <a:r>
              <a:rPr lang="zh-CN" altLang="en-US" dirty="0">
                <a:sym typeface="Times New Roman" panose="02020603050405020304" pitchFamily="18" charset="0"/>
              </a:rPr>
              <a:t>传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cxnSp>
        <p:nvCxnSpPr>
          <p:cNvPr id="13" name="Straight Connector 4"/>
          <p:cNvCxnSpPr/>
          <p:nvPr/>
        </p:nvCxnSpPr>
        <p:spPr>
          <a:xfrm flipV="1">
            <a:off x="0" y="631376"/>
            <a:ext cx="12192000" cy="61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420" y="14414"/>
            <a:ext cx="623015" cy="58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1"/>
          <p:cNvSpPr txBox="1"/>
          <p:nvPr/>
        </p:nvSpPr>
        <p:spPr>
          <a:xfrm>
            <a:off x="0" y="6106177"/>
            <a:ext cx="12192000" cy="75182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>
                <a:sym typeface="Times New Roman" panose="02020603050405020304" pitchFamily="18" charset="0"/>
              </a:rPr>
              <a:t>在医嘱明细列表中，可根据查询条件工具栏中的</a:t>
            </a:r>
            <a:r>
              <a:rPr lang="en-US" altLang="zh-CN" dirty="0">
                <a:sym typeface="Times New Roman" panose="02020603050405020304" pitchFamily="18" charset="0"/>
              </a:rPr>
              <a:t>“</a:t>
            </a:r>
            <a:r>
              <a:rPr lang="zh-CN" altLang="en-US" dirty="0">
                <a:sym typeface="Times New Roman" panose="02020603050405020304" pitchFamily="18" charset="0"/>
              </a:rPr>
              <a:t>病案医嘱明细</a:t>
            </a:r>
            <a:r>
              <a:rPr lang="en-US" altLang="zh-CN" dirty="0">
                <a:sym typeface="Times New Roman" panose="02020603050405020304" pitchFamily="18" charset="0"/>
              </a:rPr>
              <a:t>ID”</a:t>
            </a:r>
            <a:r>
              <a:rPr lang="zh-CN" altLang="en-US" dirty="0">
                <a:sym typeface="Times New Roman" panose="02020603050405020304" pitchFamily="18" charset="0"/>
              </a:rPr>
              <a:t>进行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数据筛选</a:t>
            </a:r>
            <a:r>
              <a:rPr lang="zh-CN" altLang="en-US" dirty="0">
                <a:solidFill>
                  <a:srgbClr val="C00000"/>
                </a:solidFill>
                <a:sym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C00000"/>
              </a:solidFill>
              <a:sym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726508"/>
            <a:ext cx="7026071" cy="52920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541" y="1058254"/>
            <a:ext cx="5591943" cy="4885507"/>
          </a:xfrm>
          <a:prstGeom prst="rect">
            <a:avLst/>
          </a:prstGeom>
        </p:spPr>
      </p:pic>
      <p:sp>
        <p:nvSpPr>
          <p:cNvPr id="8" name="对话气泡: 圆角矩形 17"/>
          <p:cNvSpPr/>
          <p:nvPr/>
        </p:nvSpPr>
        <p:spPr>
          <a:xfrm>
            <a:off x="4986865" y="3933056"/>
            <a:ext cx="4997567" cy="1362263"/>
          </a:xfrm>
          <a:prstGeom prst="wedgeRoundRectCallout">
            <a:avLst>
              <a:gd name="adj1" fmla="val -69763"/>
              <a:gd name="adj2" fmla="val -60280"/>
              <a:gd name="adj3" fmla="val 16667"/>
            </a:avLst>
          </a:prstGeom>
          <a:gradFill rotWithShape="1">
            <a:gsLst>
              <a:gs pos="0">
                <a:srgbClr val="E44951">
                  <a:tint val="60000"/>
                  <a:satMod val="100000"/>
                  <a:lumMod val="110000"/>
                </a:srgbClr>
              </a:gs>
              <a:gs pos="100000">
                <a:srgbClr val="E44951">
                  <a:tint val="70000"/>
                  <a:satMod val="100000"/>
                  <a:lumMod val="100000"/>
                </a:srgbClr>
              </a:gs>
            </a:gsLst>
            <a:lin ang="5400000" scaled="0"/>
          </a:gradFill>
          <a:ln w="9525" cap="flat" cmpd="sng" algn="ctr">
            <a:solidFill>
              <a:srgbClr val="E44951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457200">
              <a:lnSpc>
                <a:spcPct val="150000"/>
              </a:lnSpc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单击医嘱单下的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“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医嘱详情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”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按钮</a:t>
            </a:r>
            <a:r>
              <a:rPr lang="zh-CN" altLang="en-US" sz="2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，查看中医医院上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传的医嘱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数据</a:t>
            </a:r>
            <a:r>
              <a:rPr lang="zh-CN" altLang="en-US" sz="2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明细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32125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1">
                <a:lumMod val="5000"/>
                <a:lumOff val="95000"/>
              </a:schemeClr>
            </a:gs>
            <a:gs pos="70000">
              <a:schemeClr val="accent1">
                <a:lumMod val="0"/>
                <a:lumOff val="100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8038" y="813726"/>
            <a:ext cx="5520571" cy="5481318"/>
          </a:xfrm>
          <a:prstGeom prst="rect">
            <a:avLst/>
          </a:prstGeom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68897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>
                <a:sym typeface="Times New Roman" panose="02020603050405020304" pitchFamily="18" charset="0"/>
              </a:rPr>
              <a:t>中医医院</a:t>
            </a:r>
            <a:r>
              <a:rPr lang="zh-CN" altLang="en-US" dirty="0" smtClean="0">
                <a:sym typeface="Times New Roman" panose="02020603050405020304" pitchFamily="18" charset="0"/>
              </a:rPr>
              <a:t>用户</a:t>
            </a:r>
            <a:r>
              <a:rPr lang="en-US" altLang="zh-CN" dirty="0" smtClean="0">
                <a:sym typeface="Times New Roman" panose="02020603050405020304" pitchFamily="18" charset="0"/>
              </a:rPr>
              <a:t>——</a:t>
            </a:r>
            <a:r>
              <a:rPr lang="zh-CN" altLang="en-US" dirty="0">
                <a:sym typeface="Times New Roman" panose="02020603050405020304" pitchFamily="18" charset="0"/>
              </a:rPr>
              <a:t>抽查</a:t>
            </a:r>
            <a:r>
              <a:rPr lang="zh-CN" altLang="en-US" dirty="0" smtClean="0">
                <a:sym typeface="Times New Roman" panose="02020603050405020304" pitchFamily="18" charset="0"/>
              </a:rPr>
              <a:t>病例的收费单数据上</a:t>
            </a:r>
            <a:r>
              <a:rPr lang="zh-CN" altLang="en-US" dirty="0">
                <a:sym typeface="Times New Roman" panose="02020603050405020304" pitchFamily="18" charset="0"/>
              </a:rPr>
              <a:t>传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cxnSp>
        <p:nvCxnSpPr>
          <p:cNvPr id="13" name="Straight Connector 4"/>
          <p:cNvCxnSpPr/>
          <p:nvPr/>
        </p:nvCxnSpPr>
        <p:spPr>
          <a:xfrm flipV="1">
            <a:off x="0" y="631376"/>
            <a:ext cx="12192000" cy="61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420" y="14414"/>
            <a:ext cx="623015" cy="58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内容占位符 1"/>
          <p:cNvSpPr txBox="1"/>
          <p:nvPr/>
        </p:nvSpPr>
        <p:spPr>
          <a:xfrm>
            <a:off x="271" y="6165325"/>
            <a:ext cx="12192000" cy="6507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1800" dirty="0" smtClean="0">
                <a:sym typeface="Times New Roman" panose="02020603050405020304" pitchFamily="18" charset="0"/>
              </a:rPr>
              <a:t>在费用</a:t>
            </a:r>
            <a:r>
              <a:rPr lang="zh-CN" altLang="en-US" sz="1800" dirty="0">
                <a:sym typeface="Times New Roman" panose="02020603050405020304" pitchFamily="18" charset="0"/>
              </a:rPr>
              <a:t>明细</a:t>
            </a:r>
            <a:r>
              <a:rPr lang="zh-CN" altLang="en-US" sz="1800" dirty="0" smtClean="0">
                <a:sym typeface="Times New Roman" panose="02020603050405020304" pitchFamily="18" charset="0"/>
              </a:rPr>
              <a:t>列表中，可</a:t>
            </a:r>
            <a:r>
              <a:rPr lang="zh-CN" altLang="en-US" sz="1800" dirty="0">
                <a:sym typeface="Times New Roman" panose="02020603050405020304" pitchFamily="18" charset="0"/>
              </a:rPr>
              <a:t>根据查询条件工具栏中的</a:t>
            </a:r>
            <a:r>
              <a:rPr lang="en-US" altLang="zh-CN" sz="1800" dirty="0">
                <a:sym typeface="Times New Roman" panose="02020603050405020304" pitchFamily="18" charset="0"/>
              </a:rPr>
              <a:t>“</a:t>
            </a:r>
            <a:r>
              <a:rPr lang="zh-CN" altLang="en-US" sz="1800" dirty="0">
                <a:sym typeface="Times New Roman" panose="02020603050405020304" pitchFamily="18" charset="0"/>
              </a:rPr>
              <a:t>费用明细流水号</a:t>
            </a:r>
            <a:r>
              <a:rPr lang="en-US" altLang="zh-CN" sz="1800" dirty="0">
                <a:sym typeface="Times New Roman" panose="02020603050405020304" pitchFamily="18" charset="0"/>
              </a:rPr>
              <a:t>”</a:t>
            </a:r>
            <a:r>
              <a:rPr lang="zh-CN" altLang="en-US" sz="1800" dirty="0">
                <a:sym typeface="Times New Roman" panose="02020603050405020304" pitchFamily="18" charset="0"/>
              </a:rPr>
              <a:t>以及</a:t>
            </a:r>
            <a:r>
              <a:rPr lang="en-US" altLang="zh-CN" sz="1800" dirty="0">
                <a:sym typeface="Times New Roman" panose="02020603050405020304" pitchFamily="18" charset="0"/>
              </a:rPr>
              <a:t>“</a:t>
            </a:r>
            <a:r>
              <a:rPr lang="zh-CN" altLang="en-US" sz="1800" dirty="0">
                <a:sym typeface="Times New Roman" panose="02020603050405020304" pitchFamily="18" charset="0"/>
              </a:rPr>
              <a:t>病案医嘱明细</a:t>
            </a:r>
            <a:r>
              <a:rPr lang="en-US" altLang="zh-CN" sz="1800" dirty="0">
                <a:sym typeface="Times New Roman" panose="02020603050405020304" pitchFamily="18" charset="0"/>
              </a:rPr>
              <a:t>ID</a:t>
            </a:r>
            <a:r>
              <a:rPr lang="en-US" altLang="zh-CN" sz="1800" dirty="0">
                <a:sym typeface="Times New Roman" panose="02020603050405020304" pitchFamily="18" charset="0"/>
              </a:rPr>
              <a:t>”</a:t>
            </a:r>
            <a:r>
              <a:rPr lang="zh-CN" altLang="en-US" sz="1800" dirty="0">
                <a:sym typeface="Times New Roman" panose="02020603050405020304" pitchFamily="18" charset="0"/>
              </a:rPr>
              <a:t>进行</a:t>
            </a:r>
            <a:r>
              <a:rPr lang="zh-CN" altLang="en-US" sz="1800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数据筛选</a:t>
            </a:r>
            <a:r>
              <a:rPr lang="zh-CN" altLang="en-US" sz="1800" dirty="0" smtClean="0">
                <a:sym typeface="Times New Roman" panose="02020603050405020304" pitchFamily="18" charset="0"/>
              </a:rPr>
              <a:t>。</a:t>
            </a:r>
            <a:endParaRPr lang="zh-CN" altLang="en-US" sz="1800" dirty="0">
              <a:sym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836712"/>
            <a:ext cx="5925616" cy="5200599"/>
          </a:xfrm>
          <a:prstGeom prst="rect">
            <a:avLst/>
          </a:prstGeom>
        </p:spPr>
      </p:pic>
      <p:sp>
        <p:nvSpPr>
          <p:cNvPr id="12" name="对话气泡: 圆角矩形 17"/>
          <p:cNvSpPr/>
          <p:nvPr/>
        </p:nvSpPr>
        <p:spPr>
          <a:xfrm>
            <a:off x="5768120" y="4485103"/>
            <a:ext cx="5224424" cy="1248153"/>
          </a:xfrm>
          <a:prstGeom prst="wedgeRoundRectCallout">
            <a:avLst>
              <a:gd name="adj1" fmla="val -68016"/>
              <a:gd name="adj2" fmla="val -96890"/>
              <a:gd name="adj3" fmla="val 16667"/>
            </a:avLst>
          </a:prstGeom>
          <a:gradFill rotWithShape="1">
            <a:gsLst>
              <a:gs pos="0">
                <a:srgbClr val="E44951">
                  <a:tint val="60000"/>
                  <a:satMod val="100000"/>
                  <a:lumMod val="110000"/>
                </a:srgbClr>
              </a:gs>
              <a:gs pos="100000">
                <a:srgbClr val="E44951">
                  <a:tint val="70000"/>
                  <a:satMod val="100000"/>
                  <a:lumMod val="100000"/>
                </a:srgbClr>
              </a:gs>
            </a:gsLst>
            <a:lin ang="5400000" scaled="0"/>
          </a:gradFill>
          <a:ln w="9525" cap="flat" cmpd="sng" algn="ctr">
            <a:solidFill>
              <a:srgbClr val="E44951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457200">
              <a:lnSpc>
                <a:spcPct val="150000"/>
              </a:lnSpc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sym typeface="Times New Roman" panose="02020603050405020304" pitchFamily="18" charset="0"/>
              </a:rPr>
              <a:t>单击住院费用下</a:t>
            </a:r>
            <a:r>
              <a:rPr lang="zh-CN" altLang="en-US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sym typeface="Times New Roman" panose="02020603050405020304" pitchFamily="18" charset="0"/>
              </a:rPr>
              <a:t>的“费用详情”按钮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sym typeface="Times New Roman" panose="02020603050405020304" pitchFamily="18" charset="0"/>
              </a:rPr>
              <a:t>，查看中医医院上传</a:t>
            </a:r>
            <a:r>
              <a:rPr lang="zh-CN" altLang="en-US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华文中宋" panose="02010600040101010101" pitchFamily="2" charset="-122"/>
                <a:sym typeface="Times New Roman" panose="02020603050405020304" pitchFamily="18" charset="0"/>
              </a:rPr>
              <a:t>的费用数据明细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32125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1">
                <a:lumMod val="5000"/>
                <a:lumOff val="95000"/>
              </a:schemeClr>
            </a:gs>
            <a:gs pos="70000">
              <a:schemeClr val="accent1">
                <a:lumMod val="0"/>
                <a:lumOff val="100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384" y="719185"/>
            <a:ext cx="11099044" cy="4201091"/>
          </a:xfrm>
          <a:prstGeom prst="rect">
            <a:avLst/>
          </a:prstGeom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68897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 smtClean="0"/>
              <a:t>省级中医药主管部门用户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国家层面</a:t>
            </a:r>
            <a:r>
              <a:rPr lang="zh-CN" altLang="en-US" dirty="0" smtClean="0">
                <a:sym typeface="Times New Roman" panose="02020603050405020304" pitchFamily="18" charset="0"/>
              </a:rPr>
              <a:t>抽查</a:t>
            </a:r>
            <a:r>
              <a:rPr lang="zh-CN" altLang="en-US" dirty="0" smtClean="0"/>
              <a:t>病例</a:t>
            </a:r>
            <a:r>
              <a:rPr lang="zh-CN" altLang="en-US" dirty="0">
                <a:sym typeface="Times New Roman" panose="02020603050405020304" pitchFamily="18" charset="0"/>
              </a:rPr>
              <a:t>相关数据上传概述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cxnSp>
        <p:nvCxnSpPr>
          <p:cNvPr id="13" name="Straight Connector 4"/>
          <p:cNvCxnSpPr/>
          <p:nvPr/>
        </p:nvCxnSpPr>
        <p:spPr>
          <a:xfrm flipV="1">
            <a:off x="0" y="631376"/>
            <a:ext cx="12192000" cy="61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420" y="14414"/>
            <a:ext cx="623015" cy="58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1"/>
          <p:cNvSpPr txBox="1"/>
          <p:nvPr/>
        </p:nvSpPr>
        <p:spPr>
          <a:xfrm>
            <a:off x="0" y="4920276"/>
            <a:ext cx="12192000" cy="17746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dirty="0">
                <a:sym typeface="Times New Roman" panose="02020603050405020304" pitchFamily="18" charset="0"/>
              </a:rPr>
              <a:t>可下载病案首页数据、两单数</a:t>
            </a:r>
            <a:r>
              <a:rPr lang="zh-CN" altLang="en-US" dirty="0" smtClean="0">
                <a:sym typeface="Times New Roman" panose="02020603050405020304" pitchFamily="18" charset="0"/>
              </a:rPr>
              <a:t>据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接口文档</a:t>
            </a:r>
            <a:r>
              <a:rPr lang="zh-CN" altLang="en-US" dirty="0" smtClean="0">
                <a:sym typeface="Times New Roman" panose="02020603050405020304" pitchFamily="18" charset="0"/>
              </a:rPr>
              <a:t>和系统</a:t>
            </a:r>
            <a:r>
              <a:rPr lang="zh-CN" altLang="en-US" dirty="0">
                <a:solidFill>
                  <a:srgbClr val="C00000"/>
                </a:solidFill>
                <a:sym typeface="Times New Roman" panose="02020603050405020304" pitchFamily="18" charset="0"/>
              </a:rPr>
              <a:t>操作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手册</a:t>
            </a:r>
            <a:r>
              <a:rPr lang="zh-CN" altLang="en-US" dirty="0" smtClean="0">
                <a:solidFill>
                  <a:schemeClr val="tx1"/>
                </a:solidFill>
                <a:sym typeface="Times New Roman" panose="02020603050405020304" pitchFamily="18" charset="0"/>
              </a:rPr>
              <a:t>，查看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国家层面</a:t>
            </a:r>
            <a:r>
              <a:rPr lang="zh-CN" altLang="en-US" dirty="0" smtClean="0">
                <a:solidFill>
                  <a:schemeClr val="tx1"/>
                </a:solidFill>
                <a:sym typeface="Times New Roman" panose="02020603050405020304" pitchFamily="18" charset="0"/>
              </a:rPr>
              <a:t>核查病例</a:t>
            </a:r>
            <a:r>
              <a:rPr lang="zh-CN" altLang="en-US" dirty="0">
                <a:solidFill>
                  <a:schemeClr val="tx1"/>
                </a:solidFill>
                <a:sym typeface="Times New Roman" panose="02020603050405020304" pitchFamily="18" charset="0"/>
              </a:rPr>
              <a:t>信息</a:t>
            </a:r>
            <a:r>
              <a:rPr lang="zh-CN" altLang="en-US" dirty="0" smtClean="0">
                <a:sym typeface="Times New Roman" panose="02020603050405020304" pitchFamily="18" charset="0"/>
              </a:rPr>
              <a:t>；</a:t>
            </a:r>
            <a:endParaRPr lang="zh-CN" altLang="en-US" dirty="0">
              <a:sym typeface="Times New Roman" panose="02020603050405020304" pitchFamily="18" charset="0"/>
            </a:endParaRPr>
          </a:p>
          <a:p>
            <a:r>
              <a:rPr lang="zh-CN" altLang="en-US" dirty="0">
                <a:sym typeface="Times New Roman" panose="02020603050405020304" pitchFamily="18" charset="0"/>
              </a:rPr>
              <a:t>对国家层面核查病例与地方层面核查病例</a:t>
            </a:r>
            <a:r>
              <a:rPr lang="zh-CN" altLang="en-US" dirty="0">
                <a:solidFill>
                  <a:srgbClr val="C00000"/>
                </a:solidFill>
                <a:sym typeface="Times New Roman" panose="02020603050405020304" pitchFamily="18" charset="0"/>
              </a:rPr>
              <a:t>分别</a:t>
            </a:r>
            <a:r>
              <a:rPr lang="zh-CN" altLang="en-US" dirty="0">
                <a:sym typeface="Times New Roman" panose="02020603050405020304" pitchFamily="18" charset="0"/>
              </a:rPr>
              <a:t>管理与操作；</a:t>
            </a:r>
            <a:endParaRPr lang="zh-CN" altLang="en-US" dirty="0">
              <a:sym typeface="Times New Roman" panose="02020603050405020304" pitchFamily="18" charset="0"/>
            </a:endParaRPr>
          </a:p>
          <a:p>
            <a:r>
              <a:rPr lang="zh-CN" altLang="en-US" dirty="0" smtClean="0">
                <a:sym typeface="Times New Roman" panose="02020603050405020304" pitchFamily="18" charset="0"/>
              </a:rPr>
              <a:t>省级</a:t>
            </a:r>
            <a:r>
              <a:rPr lang="zh-CN" altLang="en-US" dirty="0">
                <a:sym typeface="Times New Roman" panose="02020603050405020304" pitchFamily="18" charset="0"/>
              </a:rPr>
              <a:t>用户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只能查看</a:t>
            </a:r>
            <a:r>
              <a:rPr lang="zh-CN" altLang="en-US" dirty="0" smtClean="0">
                <a:sym typeface="Times New Roman" panose="02020603050405020304" pitchFamily="18" charset="0"/>
              </a:rPr>
              <a:t>辖区内中医医院核查病例的上传进度。</a:t>
            </a:r>
            <a:endParaRPr lang="zh-CN" altLang="en-US" dirty="0"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32125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1">
                <a:lumMod val="5000"/>
                <a:lumOff val="95000"/>
              </a:schemeClr>
            </a:gs>
            <a:gs pos="70000">
              <a:schemeClr val="accent1">
                <a:lumMod val="0"/>
                <a:lumOff val="100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68897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省级中医药主管部门用户</a:t>
            </a:r>
            <a:r>
              <a:rPr lang="en-US" altLang="zh-CN" dirty="0" smtClean="0">
                <a:sym typeface="Times New Roman" panose="02020603050405020304" pitchFamily="18" charset="0"/>
              </a:rPr>
              <a:t>——</a:t>
            </a:r>
            <a:r>
              <a:rPr lang="zh-CN" altLang="en-US" dirty="0"/>
              <a:t>国家层面</a:t>
            </a:r>
            <a:r>
              <a:rPr lang="zh-CN" altLang="en-US" dirty="0" smtClean="0">
                <a:sym typeface="Times New Roman" panose="02020603050405020304" pitchFamily="18" charset="0"/>
              </a:rPr>
              <a:t>抽查病例</a:t>
            </a:r>
            <a:r>
              <a:rPr lang="zh-CN" altLang="en-US" dirty="0">
                <a:sym typeface="Times New Roman" panose="02020603050405020304" pitchFamily="18" charset="0"/>
              </a:rPr>
              <a:t>的医嘱单数据上传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cxnSp>
        <p:nvCxnSpPr>
          <p:cNvPr id="13" name="Straight Connector 4"/>
          <p:cNvCxnSpPr/>
          <p:nvPr/>
        </p:nvCxnSpPr>
        <p:spPr>
          <a:xfrm flipV="1">
            <a:off x="0" y="631376"/>
            <a:ext cx="12192000" cy="61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420" y="14414"/>
            <a:ext cx="623015" cy="58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内容占位符 1"/>
          <p:cNvSpPr txBox="1"/>
          <p:nvPr/>
        </p:nvSpPr>
        <p:spPr>
          <a:xfrm>
            <a:off x="0" y="6165304"/>
            <a:ext cx="12191999" cy="64807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>
                <a:sym typeface="Times New Roman" panose="02020603050405020304" pitchFamily="18" charset="0"/>
              </a:rPr>
              <a:t>在医嘱明细列表中，可根据查询条件工具栏中的</a:t>
            </a:r>
            <a:r>
              <a:rPr lang="en-US" altLang="zh-CN" dirty="0">
                <a:sym typeface="Times New Roman" panose="02020603050405020304" pitchFamily="18" charset="0"/>
              </a:rPr>
              <a:t>“</a:t>
            </a:r>
            <a:r>
              <a:rPr lang="zh-CN" altLang="en-US" dirty="0">
                <a:sym typeface="Times New Roman" panose="02020603050405020304" pitchFamily="18" charset="0"/>
              </a:rPr>
              <a:t>病案医嘱明细</a:t>
            </a:r>
            <a:r>
              <a:rPr lang="en-US" altLang="zh-CN" dirty="0">
                <a:sym typeface="Times New Roman" panose="02020603050405020304" pitchFamily="18" charset="0"/>
              </a:rPr>
              <a:t>ID”</a:t>
            </a:r>
            <a:r>
              <a:rPr lang="zh-CN" altLang="en-US" dirty="0">
                <a:sym typeface="Times New Roman" panose="02020603050405020304" pitchFamily="18" charset="0"/>
              </a:rPr>
              <a:t>进行数据筛选。</a:t>
            </a:r>
            <a:endParaRPr lang="zh-CN" altLang="en-US" dirty="0">
              <a:sym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278" y="764704"/>
            <a:ext cx="7437827" cy="532859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964358"/>
            <a:ext cx="5635436" cy="5112568"/>
          </a:xfrm>
          <a:prstGeom prst="rect">
            <a:avLst/>
          </a:prstGeom>
        </p:spPr>
      </p:pic>
      <p:sp>
        <p:nvSpPr>
          <p:cNvPr id="12" name="对话气泡: 圆角矩形 17"/>
          <p:cNvSpPr/>
          <p:nvPr/>
        </p:nvSpPr>
        <p:spPr>
          <a:xfrm>
            <a:off x="5116195" y="4293096"/>
            <a:ext cx="5156269" cy="1353959"/>
          </a:xfrm>
          <a:prstGeom prst="wedgeRoundRectCallout">
            <a:avLst>
              <a:gd name="adj1" fmla="val -77826"/>
              <a:gd name="adj2" fmla="val -84189"/>
              <a:gd name="adj3" fmla="val 16667"/>
            </a:avLst>
          </a:prstGeom>
          <a:gradFill rotWithShape="1">
            <a:gsLst>
              <a:gs pos="0">
                <a:srgbClr val="E44951">
                  <a:tint val="60000"/>
                  <a:satMod val="100000"/>
                  <a:lumMod val="110000"/>
                </a:srgbClr>
              </a:gs>
              <a:gs pos="100000">
                <a:srgbClr val="E44951">
                  <a:tint val="70000"/>
                  <a:satMod val="100000"/>
                  <a:lumMod val="100000"/>
                </a:srgbClr>
              </a:gs>
            </a:gsLst>
            <a:lin ang="5400000" scaled="0"/>
          </a:gradFill>
          <a:ln w="9525" cap="flat" cmpd="sng" algn="ctr">
            <a:solidFill>
              <a:srgbClr val="E44951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457200">
              <a:lnSpc>
                <a:spcPct val="150000"/>
              </a:lnSpc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单击医嘱单下的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“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医嘱详情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”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按钮，查看中医医院上传的医嘱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数据</a:t>
            </a:r>
            <a:r>
              <a:rPr lang="zh-CN" altLang="en-US" sz="2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明细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32125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1">
                <a:lumMod val="5000"/>
                <a:lumOff val="95000"/>
              </a:schemeClr>
            </a:gs>
            <a:gs pos="70000">
              <a:schemeClr val="accent1">
                <a:lumMod val="0"/>
                <a:lumOff val="100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8556" y="746558"/>
            <a:ext cx="5608005" cy="5647257"/>
          </a:xfrm>
          <a:prstGeom prst="rect">
            <a:avLst/>
          </a:prstGeom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68897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省级中医药主管部门</a:t>
            </a:r>
            <a:r>
              <a:rPr lang="zh-CN" altLang="en-US" dirty="0" smtClean="0"/>
              <a:t>用户</a:t>
            </a:r>
            <a:r>
              <a:rPr lang="en-US" altLang="zh-CN" dirty="0" smtClean="0">
                <a:sym typeface="Times New Roman" panose="02020603050405020304" pitchFamily="18" charset="0"/>
              </a:rPr>
              <a:t>——</a:t>
            </a:r>
            <a:r>
              <a:rPr lang="zh-CN" altLang="en-US" dirty="0"/>
              <a:t>国家层面</a:t>
            </a:r>
            <a:r>
              <a:rPr lang="zh-CN" altLang="en-US" dirty="0" smtClean="0">
                <a:sym typeface="Times New Roman" panose="02020603050405020304" pitchFamily="18" charset="0"/>
              </a:rPr>
              <a:t>核查病例</a:t>
            </a:r>
            <a:r>
              <a:rPr lang="zh-CN" altLang="en-US" dirty="0">
                <a:sym typeface="Times New Roman" panose="02020603050405020304" pitchFamily="18" charset="0"/>
              </a:rPr>
              <a:t>的收费单数据上传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cxnSp>
        <p:nvCxnSpPr>
          <p:cNvPr id="13" name="Straight Connector 4"/>
          <p:cNvCxnSpPr/>
          <p:nvPr/>
        </p:nvCxnSpPr>
        <p:spPr>
          <a:xfrm flipV="1">
            <a:off x="0" y="631376"/>
            <a:ext cx="12192000" cy="61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420" y="14414"/>
            <a:ext cx="623015" cy="58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内容占位符 1"/>
          <p:cNvSpPr txBox="1"/>
          <p:nvPr/>
        </p:nvSpPr>
        <p:spPr>
          <a:xfrm>
            <a:off x="-1" y="6191572"/>
            <a:ext cx="12201435" cy="66642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zh-CN" altLang="en-US" sz="1800" dirty="0" smtClean="0">
                <a:sym typeface="Times New Roman" panose="02020603050405020304" pitchFamily="18" charset="0"/>
              </a:rPr>
              <a:t>在费用</a:t>
            </a:r>
            <a:r>
              <a:rPr lang="zh-CN" altLang="en-US" sz="1800" dirty="0">
                <a:sym typeface="Times New Roman" panose="02020603050405020304" pitchFamily="18" charset="0"/>
              </a:rPr>
              <a:t>明细</a:t>
            </a:r>
            <a:r>
              <a:rPr lang="zh-CN" altLang="en-US" sz="1800" dirty="0" smtClean="0">
                <a:sym typeface="Times New Roman" panose="02020603050405020304" pitchFamily="18" charset="0"/>
              </a:rPr>
              <a:t>列表中，可</a:t>
            </a:r>
            <a:r>
              <a:rPr lang="zh-CN" altLang="en-US" sz="1800" dirty="0">
                <a:sym typeface="Times New Roman" panose="02020603050405020304" pitchFamily="18" charset="0"/>
              </a:rPr>
              <a:t>根据查询条件工具栏中的</a:t>
            </a:r>
            <a:r>
              <a:rPr lang="en-US" altLang="zh-CN" sz="1800" dirty="0">
                <a:sym typeface="Times New Roman" panose="02020603050405020304" pitchFamily="18" charset="0"/>
              </a:rPr>
              <a:t>“</a:t>
            </a:r>
            <a:r>
              <a:rPr lang="zh-CN" altLang="en-US" sz="1800" dirty="0">
                <a:sym typeface="Times New Roman" panose="02020603050405020304" pitchFamily="18" charset="0"/>
              </a:rPr>
              <a:t>费用明细流水号</a:t>
            </a:r>
            <a:r>
              <a:rPr lang="en-US" altLang="zh-CN" sz="1800" dirty="0">
                <a:sym typeface="Times New Roman" panose="02020603050405020304" pitchFamily="18" charset="0"/>
              </a:rPr>
              <a:t>”</a:t>
            </a:r>
            <a:r>
              <a:rPr lang="zh-CN" altLang="en-US" sz="1800" dirty="0">
                <a:sym typeface="Times New Roman" panose="02020603050405020304" pitchFamily="18" charset="0"/>
              </a:rPr>
              <a:t>以及</a:t>
            </a:r>
            <a:r>
              <a:rPr lang="en-US" altLang="zh-CN" sz="1800" dirty="0">
                <a:sym typeface="Times New Roman" panose="02020603050405020304" pitchFamily="18" charset="0"/>
              </a:rPr>
              <a:t>“</a:t>
            </a:r>
            <a:r>
              <a:rPr lang="zh-CN" altLang="en-US" sz="1800" dirty="0">
                <a:sym typeface="Times New Roman" panose="02020603050405020304" pitchFamily="18" charset="0"/>
              </a:rPr>
              <a:t>病案医嘱明细</a:t>
            </a:r>
            <a:r>
              <a:rPr lang="en-US" altLang="zh-CN" sz="1800" dirty="0">
                <a:sym typeface="Times New Roman" panose="02020603050405020304" pitchFamily="18" charset="0"/>
              </a:rPr>
              <a:t>ID”</a:t>
            </a:r>
            <a:r>
              <a:rPr lang="zh-CN" altLang="en-US" sz="1800" dirty="0">
                <a:sym typeface="Times New Roman" panose="02020603050405020304" pitchFamily="18" charset="0"/>
              </a:rPr>
              <a:t>进行</a:t>
            </a:r>
            <a:r>
              <a:rPr lang="zh-CN" altLang="en-US" sz="1800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数据筛选</a:t>
            </a:r>
            <a:r>
              <a:rPr lang="zh-CN" altLang="en-US" sz="1800" dirty="0" smtClean="0">
                <a:sym typeface="Times New Roman" panose="02020603050405020304" pitchFamily="18" charset="0"/>
              </a:rPr>
              <a:t>。</a:t>
            </a:r>
            <a:endParaRPr lang="zh-CN" altLang="en-US" sz="1800" dirty="0">
              <a:sym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719185"/>
            <a:ext cx="6069632" cy="5326995"/>
          </a:xfrm>
          <a:prstGeom prst="rect">
            <a:avLst/>
          </a:prstGeom>
        </p:spPr>
      </p:pic>
      <p:sp>
        <p:nvSpPr>
          <p:cNvPr id="12" name="对话气泡: 圆角矩形 17"/>
          <p:cNvSpPr/>
          <p:nvPr/>
        </p:nvSpPr>
        <p:spPr>
          <a:xfrm>
            <a:off x="5625614" y="4077072"/>
            <a:ext cx="5294922" cy="1301089"/>
          </a:xfrm>
          <a:prstGeom prst="wedgeRoundRectCallout">
            <a:avLst>
              <a:gd name="adj1" fmla="val -68135"/>
              <a:gd name="adj2" fmla="val -67843"/>
              <a:gd name="adj3" fmla="val 16667"/>
            </a:avLst>
          </a:prstGeom>
          <a:gradFill rotWithShape="1">
            <a:gsLst>
              <a:gs pos="0">
                <a:srgbClr val="E44951">
                  <a:tint val="60000"/>
                  <a:satMod val="100000"/>
                  <a:lumMod val="110000"/>
                </a:srgbClr>
              </a:gs>
              <a:gs pos="100000">
                <a:srgbClr val="E44951">
                  <a:tint val="70000"/>
                  <a:satMod val="100000"/>
                  <a:lumMod val="100000"/>
                </a:srgbClr>
              </a:gs>
            </a:gsLst>
            <a:lin ang="5400000" scaled="0"/>
          </a:gradFill>
          <a:ln w="9525" cap="flat" cmpd="sng" algn="ctr">
            <a:solidFill>
              <a:srgbClr val="E44951"/>
            </a:solidFill>
            <a:prstDash val="solid"/>
          </a:ln>
          <a:effectLst/>
        </p:spPr>
        <p:txBody>
          <a:bodyPr rtlCol="0" anchor="ctr"/>
          <a:lstStyle/>
          <a:p>
            <a:pPr lvl="0" algn="ctr" defTabSz="457200">
              <a:lnSpc>
                <a:spcPct val="150000"/>
              </a:lnSpc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单击住院费用下</a:t>
            </a:r>
            <a:r>
              <a:rPr lang="zh-CN" altLang="en-US" sz="2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的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“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费用详情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”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按钮，查看中医医院上传的费用</a:t>
            </a:r>
            <a:r>
              <a:rPr lang="zh-CN" altLang="en-US" sz="2400" b="1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数据</a:t>
            </a:r>
            <a:r>
              <a:rPr lang="zh-CN" altLang="en-US" sz="2400" b="1" kern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明细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32125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9000">
              <a:schemeClr val="accent1">
                <a:lumMod val="5000"/>
                <a:lumOff val="95000"/>
              </a:schemeClr>
            </a:gs>
            <a:gs pos="70000">
              <a:schemeClr val="accent1">
                <a:lumMod val="0"/>
                <a:lumOff val="100000"/>
              </a:schemeClr>
            </a:gs>
            <a:gs pos="8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400" y="719185"/>
            <a:ext cx="10366904" cy="3973107"/>
          </a:xfrm>
          <a:prstGeom prst="rect">
            <a:avLst/>
          </a:prstGeom>
        </p:spPr>
      </p:pic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12192000" cy="68897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省级中医药主管部门用户</a:t>
            </a:r>
            <a:r>
              <a:rPr lang="en-US" altLang="zh-CN" dirty="0" smtClean="0">
                <a:sym typeface="Times New Roman" panose="02020603050405020304" pitchFamily="18" charset="0"/>
              </a:rPr>
              <a:t>——</a:t>
            </a:r>
            <a:r>
              <a:rPr lang="zh-CN" altLang="en-US" dirty="0" smtClean="0">
                <a:sym typeface="Times New Roman" panose="02020603050405020304" pitchFamily="18" charset="0"/>
              </a:rPr>
              <a:t>地方层面抽查病例数据上传概述</a:t>
            </a:r>
            <a:endParaRPr lang="zh-CN" altLang="en-US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cxnSp>
        <p:nvCxnSpPr>
          <p:cNvPr id="13" name="Straight Connector 4"/>
          <p:cNvCxnSpPr/>
          <p:nvPr/>
        </p:nvCxnSpPr>
        <p:spPr>
          <a:xfrm flipV="1">
            <a:off x="0" y="631376"/>
            <a:ext cx="12192000" cy="613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图片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420" y="14414"/>
            <a:ext cx="623015" cy="586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内容占位符 1"/>
          <p:cNvSpPr txBox="1"/>
          <p:nvPr/>
        </p:nvSpPr>
        <p:spPr>
          <a:xfrm>
            <a:off x="8255" y="3861048"/>
            <a:ext cx="12192000" cy="297790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342900" indent="-342900">
              <a:lnSpc>
                <a:spcPct val="15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 sz="2400" b="1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just"/>
            <a:r>
              <a:rPr lang="zh-CN" altLang="en-US" dirty="0" smtClean="0">
                <a:sym typeface="Times New Roman" panose="02020603050405020304" pitchFamily="18" charset="0"/>
              </a:rPr>
              <a:t>单击</a:t>
            </a:r>
            <a:r>
              <a:rPr lang="en-US" altLang="zh-CN" dirty="0" smtClean="0">
                <a:sym typeface="Times New Roman" panose="02020603050405020304" pitchFamily="18" charset="0"/>
              </a:rPr>
              <a:t>“</a:t>
            </a:r>
            <a:r>
              <a:rPr lang="zh-CN" altLang="en-US" dirty="0">
                <a:sym typeface="Times New Roman" panose="02020603050405020304" pitchFamily="18" charset="0"/>
              </a:rPr>
              <a:t>立即下载</a:t>
            </a:r>
            <a:r>
              <a:rPr lang="en-US" altLang="zh-CN" dirty="0">
                <a:sym typeface="Times New Roman" panose="02020603050405020304" pitchFamily="18" charset="0"/>
              </a:rPr>
              <a:t>”</a:t>
            </a:r>
            <a:r>
              <a:rPr lang="zh-CN" altLang="en-US" dirty="0" smtClean="0">
                <a:sym typeface="Times New Roman" panose="02020603050405020304" pitchFamily="18" charset="0"/>
              </a:rPr>
              <a:t>按钮，下载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地方层面抽查病例信息模板</a:t>
            </a:r>
            <a:r>
              <a:rPr lang="zh-CN" altLang="en-US" dirty="0" smtClean="0">
                <a:sym typeface="Times New Roman" panose="02020603050405020304" pitchFamily="18" charset="0"/>
              </a:rPr>
              <a:t>；</a:t>
            </a:r>
            <a:endParaRPr lang="en-US" altLang="zh-CN" dirty="0" smtClean="0">
              <a:sym typeface="Times New Roman" panose="02020603050405020304" pitchFamily="18" charset="0"/>
            </a:endParaRPr>
          </a:p>
          <a:p>
            <a:pPr algn="just"/>
            <a:r>
              <a:rPr lang="zh-CN" altLang="en-US" dirty="0" smtClean="0">
                <a:sym typeface="Times New Roman" panose="02020603050405020304" pitchFamily="18" charset="0"/>
              </a:rPr>
              <a:t>按照下载模板准备好数据后，单击</a:t>
            </a:r>
            <a:r>
              <a:rPr lang="en-US" altLang="zh-CN" dirty="0" smtClean="0">
                <a:sym typeface="Times New Roman" panose="02020603050405020304" pitchFamily="18" charset="0"/>
              </a:rPr>
              <a:t>“</a:t>
            </a:r>
            <a:r>
              <a:rPr lang="zh-CN" altLang="en-US" dirty="0">
                <a:sym typeface="Times New Roman" panose="02020603050405020304" pitchFamily="18" charset="0"/>
              </a:rPr>
              <a:t>点击上传，或将文件拖拽到此处</a:t>
            </a:r>
            <a:r>
              <a:rPr lang="en-US" altLang="zh-CN" dirty="0" smtClean="0">
                <a:sym typeface="Times New Roman" panose="02020603050405020304" pitchFamily="18" charset="0"/>
              </a:rPr>
              <a:t>”</a:t>
            </a:r>
            <a:r>
              <a:rPr lang="zh-CN" altLang="en-US" dirty="0" smtClean="0">
                <a:sym typeface="Times New Roman" panose="02020603050405020304" pitchFamily="18" charset="0"/>
              </a:rPr>
              <a:t>按钮，</a:t>
            </a:r>
            <a:r>
              <a:rPr lang="zh-CN" altLang="en-US" dirty="0">
                <a:sym typeface="Times New Roman" panose="02020603050405020304" pitchFamily="18" charset="0"/>
              </a:rPr>
              <a:t>再</a:t>
            </a:r>
            <a:r>
              <a:rPr lang="zh-CN" altLang="en-US" dirty="0" smtClean="0">
                <a:sym typeface="Times New Roman" panose="02020603050405020304" pitchFamily="18" charset="0"/>
              </a:rPr>
              <a:t>单击</a:t>
            </a:r>
            <a:r>
              <a:rPr lang="en-US" altLang="zh-CN" dirty="0">
                <a:sym typeface="Times New Roman" panose="02020603050405020304" pitchFamily="18" charset="0"/>
              </a:rPr>
              <a:t>“</a:t>
            </a:r>
            <a:r>
              <a:rPr lang="zh-CN" altLang="en-US" dirty="0">
                <a:sym typeface="Times New Roman" panose="02020603050405020304" pitchFamily="18" charset="0"/>
              </a:rPr>
              <a:t>开始上传</a:t>
            </a:r>
            <a:r>
              <a:rPr lang="en-US" altLang="zh-CN" dirty="0">
                <a:sym typeface="Times New Roman" panose="02020603050405020304" pitchFamily="18" charset="0"/>
              </a:rPr>
              <a:t>”</a:t>
            </a:r>
            <a:r>
              <a:rPr lang="zh-CN" altLang="en-US" dirty="0" smtClean="0">
                <a:sym typeface="Times New Roman" panose="02020603050405020304" pitchFamily="18" charset="0"/>
              </a:rPr>
              <a:t>按钮，</a:t>
            </a:r>
            <a:r>
              <a:rPr lang="zh-CN" altLang="en-US" dirty="0" smtClean="0">
                <a:solidFill>
                  <a:srgbClr val="C00000"/>
                </a:solidFill>
                <a:sym typeface="Times New Roman" panose="02020603050405020304" pitchFamily="18" charset="0"/>
              </a:rPr>
              <a:t>成功后</a:t>
            </a:r>
            <a:r>
              <a:rPr lang="zh-CN" altLang="en-US" dirty="0" smtClean="0">
                <a:sym typeface="Times New Roman" panose="02020603050405020304" pitchFamily="18" charset="0"/>
              </a:rPr>
              <a:t>直接显示到 “</a:t>
            </a:r>
            <a:r>
              <a:rPr lang="zh-CN" altLang="en-US" dirty="0">
                <a:sym typeface="Times New Roman" panose="02020603050405020304" pitchFamily="18" charset="0"/>
              </a:rPr>
              <a:t>省级抽样数据核查列表</a:t>
            </a:r>
            <a:r>
              <a:rPr lang="zh-CN" altLang="en-US" dirty="0" smtClean="0">
                <a:sym typeface="Times New Roman" panose="02020603050405020304" pitchFamily="18" charset="0"/>
              </a:rPr>
              <a:t>” 中；</a:t>
            </a:r>
            <a:endParaRPr lang="zh-CN" altLang="en-US" dirty="0">
              <a:sym typeface="Times New Roman" panose="02020603050405020304" pitchFamily="18" charset="0"/>
            </a:endParaRPr>
          </a:p>
          <a:p>
            <a:pPr algn="just"/>
            <a:r>
              <a:rPr lang="zh-CN" altLang="en-US" dirty="0" smtClean="0">
                <a:sym typeface="Times New Roman" panose="02020603050405020304" pitchFamily="18" charset="0"/>
              </a:rPr>
              <a:t>地方层面抽查病例确认无误，单击</a:t>
            </a:r>
            <a:r>
              <a:rPr lang="zh-CN" altLang="en-US" dirty="0">
                <a:sym typeface="Times New Roman" panose="02020603050405020304" pitchFamily="18" charset="0"/>
              </a:rPr>
              <a:t>页面</a:t>
            </a:r>
            <a:r>
              <a:rPr lang="en-US" altLang="zh-CN" dirty="0">
                <a:sym typeface="Times New Roman" panose="02020603050405020304" pitchFamily="18" charset="0"/>
              </a:rPr>
              <a:t>“</a:t>
            </a:r>
            <a:r>
              <a:rPr lang="zh-CN" altLang="en-US" dirty="0">
                <a:sym typeface="Times New Roman" panose="02020603050405020304" pitchFamily="18" charset="0"/>
              </a:rPr>
              <a:t>批量确认</a:t>
            </a:r>
            <a:r>
              <a:rPr lang="en-US" altLang="zh-CN" dirty="0">
                <a:sym typeface="Times New Roman" panose="02020603050405020304" pitchFamily="18" charset="0"/>
              </a:rPr>
              <a:t>”</a:t>
            </a:r>
            <a:r>
              <a:rPr lang="zh-CN" altLang="en-US" dirty="0">
                <a:sym typeface="Times New Roman" panose="02020603050405020304" pitchFamily="18" charset="0"/>
              </a:rPr>
              <a:t>按钮，系统</a:t>
            </a:r>
            <a:r>
              <a:rPr lang="zh-CN" altLang="en-US" dirty="0" smtClean="0">
                <a:sym typeface="Times New Roman" panose="02020603050405020304" pitchFamily="18" charset="0"/>
              </a:rPr>
              <a:t>管理员进行初始化，包括中医医院账号、中医住院病案数据等。</a:t>
            </a:r>
            <a:endParaRPr lang="zh-CN" altLang="en-US" dirty="0"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232125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1109</Words>
  <Application>WPS 演示</Application>
  <PresentationFormat>宽屏</PresentationFormat>
  <Paragraphs>62</Paragraphs>
  <Slides>11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</vt:lpstr>
      <vt:lpstr>Times New Roman</vt:lpstr>
      <vt:lpstr>华文中宋</vt:lpstr>
      <vt:lpstr>OPPOSans M</vt:lpstr>
      <vt:lpstr>Trebuchet MS</vt:lpstr>
      <vt:lpstr>Arial Unicode MS</vt:lpstr>
      <vt:lpstr>Calibri</vt:lpstr>
      <vt:lpstr>Office 主题</vt:lpstr>
      <vt:lpstr>PowerPoint 演示文稿</vt:lpstr>
      <vt:lpstr>中医医院异常住院费用病例核查系统——用户登录</vt:lpstr>
      <vt:lpstr>中医医院用户——抽查病例相关数据上传概述</vt:lpstr>
      <vt:lpstr>中医医院用户——抽查病例的医嘱单数据上传</vt:lpstr>
      <vt:lpstr>中医医院用户——抽查病例的收费单数据上传</vt:lpstr>
      <vt:lpstr>省级中医药主管部门用户——国家层面抽查病例相关数据上传概述</vt:lpstr>
      <vt:lpstr>省级中医药主管部门用户——国家层面抽查病例的医嘱单数据上传</vt:lpstr>
      <vt:lpstr>省级中医药主管部门用户——国家层面核查病例的收费单数据上传</vt:lpstr>
      <vt:lpstr>省级中医药主管部门用户——地方层面抽查病例数据上传概述</vt:lpstr>
      <vt:lpstr>省级中医药主管部门用户——专家个人信息管理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尉博</cp:lastModifiedBy>
  <cp:revision>2371</cp:revision>
  <dcterms:created xsi:type="dcterms:W3CDTF">2022-07-09T01:29:00Z</dcterms:created>
  <dcterms:modified xsi:type="dcterms:W3CDTF">2025-04-03T06:31:41Z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KSORubyTemplateID">
    <vt:lpwstr>13</vt:lpwstr>
  </property>
  <property fmtid="{D5CDD505-2E9C-101B-9397-08002B2CF9AE}" pid="4" name="ICV">
    <vt:lpwstr>25026344A8884DB4BAA8B5982C3E3B19_12</vt:lpwstr>
  </property>
</Properties>
</file>