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00" r:id="rId3"/>
    <p:sldId id="312" r:id="rId4"/>
    <p:sldId id="311" r:id="rId5"/>
    <p:sldId id="313" r:id="rId6"/>
    <p:sldId id="317" r:id="rId7"/>
    <p:sldId id="314" r:id="rId8"/>
    <p:sldId id="307" r:id="rId9"/>
    <p:sldId id="308" r:id="rId10"/>
    <p:sldId id="309" r:id="rId11"/>
    <p:sldId id="310" r:id="rId12"/>
    <p:sldId id="306" r:id="rId13"/>
    <p:sldId id="316" r:id="rId14"/>
    <p:sldId id="315" r:id="rId1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6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Ref idx="1002">
        <a:schemeClr val="bg2"/>
      </p:bgRef>
    </p:bg>
    <p:spTree>
      <p:nvGrpSpPr>
        <p:cNvPr id="1" name=""/>
        <p:cNvGrpSpPr/>
        <p:nvPr/>
      </p:nvGrpSpPr>
      <p:grpSpPr>
        <a:xfrm>
          <a:off x="0" y="0"/>
          <a:ext cx="0" cy="0"/>
          <a:chOff x="0" y="0"/>
          <a:chExt cx="0" cy="0"/>
        </a:xfrm>
      </p:grpSpPr>
      <p:sp>
        <p:nvSpPr>
          <p:cNvPr id="9" name="标题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zh-CN" altLang="en-US" smtClean="0"/>
              <a:t>单击此处编辑母版标题样式</a:t>
            </a:r>
            <a:endParaRPr kumimoji="0" lang="en-US"/>
          </a:p>
        </p:txBody>
      </p:sp>
      <p:sp>
        <p:nvSpPr>
          <p:cNvPr id="17" name="副标题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30" name="日期占位符 29"/>
          <p:cNvSpPr>
            <a:spLocks noGrp="1"/>
          </p:cNvSpPr>
          <p:nvPr>
            <p:ph type="dt" sz="half" idx="10"/>
          </p:nvPr>
        </p:nvSpPr>
        <p:spPr/>
        <p:txBody>
          <a:bodyPr/>
          <a:lstStyle/>
          <a:p>
            <a:fld id="{132ADE59-74CB-4D47-8B41-FCE9B19D712C}" type="datetimeFigureOut">
              <a:rPr lang="zh-CN" altLang="en-US" smtClean="0"/>
              <a:pPr/>
              <a:t>2014-10-23</a:t>
            </a:fld>
            <a:endParaRPr lang="zh-CN" altLang="en-US"/>
          </a:p>
        </p:txBody>
      </p:sp>
      <p:sp>
        <p:nvSpPr>
          <p:cNvPr id="19" name="页脚占位符 18"/>
          <p:cNvSpPr>
            <a:spLocks noGrp="1"/>
          </p:cNvSpPr>
          <p:nvPr>
            <p:ph type="ftr" sz="quarter" idx="11"/>
          </p:nvPr>
        </p:nvSpPr>
        <p:spPr/>
        <p:txBody>
          <a:bodyPr/>
          <a:lstStyle/>
          <a:p>
            <a:endParaRPr lang="zh-CN" altLang="en-US"/>
          </a:p>
        </p:txBody>
      </p:sp>
      <p:sp>
        <p:nvSpPr>
          <p:cNvPr id="27" name="灯片编号占位符 26"/>
          <p:cNvSpPr>
            <a:spLocks noGrp="1"/>
          </p:cNvSpPr>
          <p:nvPr>
            <p:ph type="sldNum" sz="quarter" idx="12"/>
          </p:nvPr>
        </p:nvSpPr>
        <p:spPr/>
        <p:txBody>
          <a:bodyPr/>
          <a:lstStyle/>
          <a:p>
            <a:fld id="{F36EF9CD-9320-4DBC-9C34-DC0E9C212117}" type="slidenum">
              <a:rPr lang="zh-CN" altLang="en-US" smtClean="0"/>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132ADE59-74CB-4D47-8B41-FCE9B19D712C}" type="datetimeFigureOut">
              <a:rPr lang="zh-CN" altLang="en-US" smtClean="0"/>
              <a:pPr/>
              <a:t>2014-10-23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36EF9CD-9320-4DBC-9C34-DC0E9C212117}"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914401"/>
            <a:ext cx="2057400" cy="5211763"/>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914401"/>
            <a:ext cx="6019800" cy="5211763"/>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132ADE59-74CB-4D47-8B41-FCE9B19D712C}" type="datetimeFigureOut">
              <a:rPr lang="zh-CN" altLang="en-US" smtClean="0"/>
              <a:pPr/>
              <a:t>2014-10-23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36EF9CD-9320-4DBC-9C34-DC0E9C212117}"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132ADE59-74CB-4D47-8B41-FCE9B19D712C}" type="datetimeFigureOut">
              <a:rPr lang="zh-CN" altLang="en-US" smtClean="0"/>
              <a:pPr/>
              <a:t>2014-10-23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36EF9CD-9320-4DBC-9C34-DC0E9C212117}"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2">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p>
            <a:fld id="{132ADE59-74CB-4D47-8B41-FCE9B19D712C}" type="datetimeFigureOut">
              <a:rPr lang="zh-CN" altLang="en-US" smtClean="0"/>
              <a:pPr/>
              <a:t>2014-10-23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36EF9CD-9320-4DBC-9C34-DC0E9C212117}" type="slidenum">
              <a:rPr lang="zh-CN" altLang="en-US" smtClean="0"/>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143000"/>
          </a:xfrm>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132ADE59-74CB-4D47-8B41-FCE9B19D712C}" type="datetimeFigureOut">
              <a:rPr lang="zh-CN" altLang="en-US" smtClean="0"/>
              <a:pPr/>
              <a:t>2014-10-23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36EF9CD-9320-4DBC-9C34-DC0E9C212117}"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143000"/>
          </a:xfrm>
        </p:spPr>
        <p:txBody>
          <a:bodyPr tIns="45720" anchor="b"/>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4" name="文本占位符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5" name="内容占位符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132ADE59-74CB-4D47-8B41-FCE9B19D712C}" type="datetimeFigureOut">
              <a:rPr lang="zh-CN" altLang="en-US" smtClean="0"/>
              <a:pPr/>
              <a:t>2014-10-23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36EF9CD-9320-4DBC-9C34-DC0E9C212117}"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132ADE59-74CB-4D47-8B41-FCE9B19D712C}" type="datetimeFigureOut">
              <a:rPr lang="zh-CN" altLang="en-US" smtClean="0"/>
              <a:pPr/>
              <a:t>2014-10-23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36EF9CD-9320-4DBC-9C34-DC0E9C212117}"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132ADE59-74CB-4D47-8B41-FCE9B19D712C}" type="datetimeFigureOut">
              <a:rPr lang="zh-CN" altLang="en-US" smtClean="0"/>
              <a:pPr/>
              <a:t>2014-10-23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36EF9CD-9320-4DBC-9C34-DC0E9C212117}"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zh-CN" altLang="en-US" smtClean="0"/>
              <a:t>单击此处编辑母版文本样式</a:t>
            </a:r>
          </a:p>
        </p:txBody>
      </p:sp>
      <p:sp>
        <p:nvSpPr>
          <p:cNvPr id="4" name="内容占位符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132ADE59-74CB-4D47-8B41-FCE9B19D712C}" type="datetimeFigureOut">
              <a:rPr lang="zh-CN" altLang="en-US" smtClean="0"/>
              <a:pPr/>
              <a:t>2014-10-23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36EF9CD-9320-4DBC-9C34-DC0E9C212117}"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9" name="单圆角矩形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直角三角形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标题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zh-CN" altLang="en-US" smtClean="0"/>
              <a:t>单击此处编辑母版标题样式</a:t>
            </a:r>
            <a:endParaRPr kumimoji="0" lang="en-US"/>
          </a:p>
        </p:txBody>
      </p:sp>
      <p:sp>
        <p:nvSpPr>
          <p:cNvPr id="4" name="文本占位符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p>
        </p:txBody>
      </p:sp>
      <p:sp>
        <p:nvSpPr>
          <p:cNvPr id="5" name="日期占位符 4"/>
          <p:cNvSpPr>
            <a:spLocks noGrp="1"/>
          </p:cNvSpPr>
          <p:nvPr>
            <p:ph type="dt" sz="half" idx="10"/>
          </p:nvPr>
        </p:nvSpPr>
        <p:spPr/>
        <p:txBody>
          <a:bodyPr/>
          <a:lstStyle/>
          <a:p>
            <a:fld id="{132ADE59-74CB-4D47-8B41-FCE9B19D712C}" type="datetimeFigureOut">
              <a:rPr lang="zh-CN" altLang="en-US" smtClean="0"/>
              <a:pPr/>
              <a:t>2014-10-23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a:xfrm>
            <a:off x="8077200" y="6356350"/>
            <a:ext cx="609600" cy="365125"/>
          </a:xfrm>
        </p:spPr>
        <p:txBody>
          <a:bodyPr/>
          <a:lstStyle/>
          <a:p>
            <a:fld id="{F36EF9CD-9320-4DBC-9C34-DC0E9C212117}" type="slidenum">
              <a:rPr lang="zh-CN" altLang="en-US" smtClean="0"/>
              <a:pPr/>
              <a:t>‹#›</a:t>
            </a:fld>
            <a:endParaRPr lang="zh-CN" altLang="en-US"/>
          </a:p>
        </p:txBody>
      </p:sp>
      <p:sp>
        <p:nvSpPr>
          <p:cNvPr id="3" name="图片占位符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zh-CN" altLang="en-US" smtClean="0"/>
              <a:t>单击图标添加图片</a:t>
            </a:r>
            <a:endParaRPr kumimoji="0" lang="en-US" dirty="0"/>
          </a:p>
        </p:txBody>
      </p:sp>
      <p:sp>
        <p:nvSpPr>
          <p:cNvPr id="10" name="任意多边形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任意多边形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任意多边形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任意多边形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标题占位符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zh-CN" altLang="en-US" smtClean="0"/>
              <a:t>单击此处编辑母版标题样式</a:t>
            </a:r>
            <a:endParaRPr kumimoji="0" lang="en-US"/>
          </a:p>
        </p:txBody>
      </p:sp>
      <p:sp>
        <p:nvSpPr>
          <p:cNvPr id="30" name="文本占位符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0" name="日期占位符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32ADE59-74CB-4D47-8B41-FCE9B19D712C}" type="datetimeFigureOut">
              <a:rPr lang="zh-CN" altLang="en-US" smtClean="0"/>
              <a:pPr/>
              <a:t>2014-10-23</a:t>
            </a:fld>
            <a:endParaRPr lang="zh-CN" altLang="en-US"/>
          </a:p>
        </p:txBody>
      </p:sp>
      <p:sp>
        <p:nvSpPr>
          <p:cNvPr id="22" name="页脚占位符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zh-CN" altLang="en-US"/>
          </a:p>
        </p:txBody>
      </p:sp>
      <p:sp>
        <p:nvSpPr>
          <p:cNvPr id="18" name="灯片编号占位符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6EF9CD-9320-4DBC-9C34-DC0E9C212117}" type="slidenum">
              <a:rPr lang="zh-CN" altLang="en-US" smtClean="0"/>
              <a:pPr/>
              <a:t>‹#›</a:t>
            </a:fld>
            <a:endParaRPr lang="zh-CN" altLang="en-US"/>
          </a:p>
        </p:txBody>
      </p:sp>
      <p:grpSp>
        <p:nvGrpSpPr>
          <p:cNvPr id="2" name="组合 1"/>
          <p:cNvGrpSpPr/>
          <p:nvPr/>
        </p:nvGrpSpPr>
        <p:grpSpPr>
          <a:xfrm>
            <a:off x="-19017" y="202408"/>
            <a:ext cx="9180548" cy="649224"/>
            <a:chOff x="-19045" y="216550"/>
            <a:chExt cx="9180548" cy="649224"/>
          </a:xfrm>
        </p:grpSpPr>
        <p:sp>
          <p:nvSpPr>
            <p:cNvPr id="12" name="任意多边形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任意多边形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33400" y="1928802"/>
            <a:ext cx="7851648" cy="1828800"/>
          </a:xfrm>
        </p:spPr>
        <p:txBody>
          <a:bodyPr>
            <a:normAutofit/>
          </a:bodyPr>
          <a:lstStyle/>
          <a:p>
            <a:pPr algn="ctr"/>
            <a:r>
              <a:rPr lang="zh-CN" altLang="en-US" dirty="0" smtClean="0"/>
              <a:t>广东省干部健康管理平台数据采集</a:t>
            </a:r>
            <a:endParaRPr lang="zh-CN" altLang="en-US" dirty="0"/>
          </a:p>
        </p:txBody>
      </p:sp>
      <p:sp>
        <p:nvSpPr>
          <p:cNvPr id="3" name="副标题 2"/>
          <p:cNvSpPr>
            <a:spLocks noGrp="1"/>
          </p:cNvSpPr>
          <p:nvPr>
            <p:ph type="subTitle" idx="1"/>
          </p:nvPr>
        </p:nvSpPr>
        <p:spPr>
          <a:xfrm>
            <a:off x="533400" y="3785738"/>
            <a:ext cx="7854696" cy="1752600"/>
          </a:xfrm>
        </p:spPr>
        <p:txBody>
          <a:bodyPr/>
          <a:lstStyle/>
          <a:p>
            <a:r>
              <a:rPr lang="en-US" altLang="zh-CN" dirty="0" smtClean="0"/>
              <a:t>2014-10</a:t>
            </a:r>
            <a:endParaRPr lang="zh-CN"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1000100" y="714356"/>
            <a:ext cx="3643338" cy="611591"/>
          </a:xfrm>
          <a:prstGeom prst="rect">
            <a:avLst/>
          </a:prstGeom>
          <a:noFill/>
          <a:ln w="9525">
            <a:noFill/>
            <a:miter lim="800000"/>
            <a:headEnd/>
            <a:tailEnd/>
          </a:ln>
          <a:effectLst/>
        </p:spPr>
        <p:txBody>
          <a:bodyPr vert="horz" wrap="square" lIns="266616" tIns="177744" rIns="91440" bIns="184092" numCol="1" anchor="ctr" anchorCtr="0" compatLnSpc="1">
            <a:prstTxWarp prst="textNoShape">
              <a:avLst/>
            </a:prstTxWarp>
            <a:spAutoFit/>
          </a:bodyPr>
          <a:lstStyle/>
          <a:p>
            <a:pPr lvl="0">
              <a:buFont typeface="Wingdings" pitchFamily="2" charset="2"/>
              <a:buChar char="Ø"/>
            </a:pPr>
            <a:r>
              <a:rPr lang="zh-CN" altLang="en-US" sz="1600" b="1" dirty="0" smtClean="0"/>
              <a:t>批量数据上传接口规范</a:t>
            </a:r>
          </a:p>
        </p:txBody>
      </p:sp>
      <p:sp>
        <p:nvSpPr>
          <p:cNvPr id="7" name="矩形 6"/>
          <p:cNvSpPr/>
          <p:nvPr/>
        </p:nvSpPr>
        <p:spPr>
          <a:xfrm>
            <a:off x="357158" y="285728"/>
            <a:ext cx="3635162" cy="461665"/>
          </a:xfrm>
          <a:prstGeom prst="rect">
            <a:avLst/>
          </a:prstGeom>
        </p:spPr>
        <p:txBody>
          <a:bodyPr wrap="none">
            <a:spAutoFit/>
          </a:bodyPr>
          <a:lstStyle/>
          <a:p>
            <a:r>
              <a:rPr lang="zh-CN" altLang="en-US" sz="2400" dirty="0" smtClean="0">
                <a:latin typeface="+mn-ea"/>
              </a:rPr>
              <a:t>医院</a:t>
            </a:r>
            <a:r>
              <a:rPr lang="en-US" sz="2400" dirty="0" err="1" smtClean="0">
                <a:latin typeface="+mn-ea"/>
              </a:rPr>
              <a:t>Webservice</a:t>
            </a:r>
            <a:r>
              <a:rPr lang="zh-CN" altLang="en-US" sz="2400" dirty="0" smtClean="0">
                <a:latin typeface="+mn-ea"/>
              </a:rPr>
              <a:t>接口规范</a:t>
            </a:r>
            <a:endParaRPr lang="zh-CN" altLang="en-US" sz="2400" dirty="0">
              <a:latin typeface="+mn-ea"/>
            </a:endParaRPr>
          </a:p>
        </p:txBody>
      </p:sp>
      <p:graphicFrame>
        <p:nvGraphicFramePr>
          <p:cNvPr id="5" name="表格 4"/>
          <p:cNvGraphicFramePr>
            <a:graphicFrameLocks noGrp="1"/>
          </p:cNvGraphicFramePr>
          <p:nvPr/>
        </p:nvGraphicFramePr>
        <p:xfrm>
          <a:off x="928662" y="1142984"/>
          <a:ext cx="7643865" cy="5551326"/>
        </p:xfrm>
        <a:graphic>
          <a:graphicData uri="http://schemas.openxmlformats.org/drawingml/2006/table">
            <a:tbl>
              <a:tblPr/>
              <a:tblGrid>
                <a:gridCol w="1480317"/>
                <a:gridCol w="6163548"/>
              </a:tblGrid>
              <a:tr h="653177">
                <a:tc>
                  <a:txBody>
                    <a:bodyPr/>
                    <a:lstStyle/>
                    <a:p>
                      <a:pPr algn="just">
                        <a:lnSpc>
                          <a:spcPct val="150000"/>
                        </a:lnSpc>
                        <a:spcAft>
                          <a:spcPts val="0"/>
                        </a:spcAft>
                      </a:pPr>
                      <a:r>
                        <a:rPr lang="zh-CN" sz="1600" kern="100" dirty="0">
                          <a:latin typeface="Calibri"/>
                          <a:ea typeface="宋体"/>
                          <a:cs typeface="Times New Roman"/>
                        </a:rPr>
                        <a:t>功能说明</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zh-CN" sz="1600" kern="100">
                          <a:latin typeface="Calibri"/>
                          <a:ea typeface="宋体"/>
                          <a:cs typeface="Times New Roman"/>
                        </a:rPr>
                        <a:t>医院端通过该服务批量提交业务数据，数据内容以</a:t>
                      </a:r>
                      <a:r>
                        <a:rPr lang="en-US" sz="1600" kern="100">
                          <a:latin typeface="Calibri"/>
                          <a:ea typeface="宋体"/>
                          <a:cs typeface="Times New Roman"/>
                        </a:rPr>
                        <a:t>XML</a:t>
                      </a:r>
                      <a:r>
                        <a:rPr lang="zh-CN" sz="1600" kern="100">
                          <a:latin typeface="Calibri"/>
                          <a:ea typeface="宋体"/>
                          <a:cs typeface="Times New Roman"/>
                        </a:rPr>
                        <a:t>附件形式，二进制编码格式上传。</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9766">
                <a:tc>
                  <a:txBody>
                    <a:bodyPr/>
                    <a:lstStyle/>
                    <a:p>
                      <a:pPr algn="just">
                        <a:lnSpc>
                          <a:spcPct val="150000"/>
                        </a:lnSpc>
                        <a:spcAft>
                          <a:spcPts val="0"/>
                        </a:spcAft>
                      </a:pPr>
                      <a:r>
                        <a:rPr lang="zh-CN" sz="1600" kern="100">
                          <a:latin typeface="Calibri"/>
                          <a:ea typeface="宋体"/>
                          <a:cs typeface="Times New Roman"/>
                        </a:rPr>
                        <a:t>通讯方式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zh-CN" sz="1600" kern="100">
                          <a:latin typeface="Calibri"/>
                          <a:ea typeface="宋体"/>
                          <a:cs typeface="Times New Roman"/>
                        </a:rPr>
                        <a:t>同步通讯方式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6446">
                <a:tc>
                  <a:txBody>
                    <a:bodyPr/>
                    <a:lstStyle/>
                    <a:p>
                      <a:pPr algn="just">
                        <a:lnSpc>
                          <a:spcPct val="150000"/>
                        </a:lnSpc>
                        <a:spcAft>
                          <a:spcPts val="0"/>
                        </a:spcAft>
                      </a:pPr>
                      <a:r>
                        <a:rPr lang="zh-CN" sz="1600" kern="100">
                          <a:latin typeface="Calibri"/>
                          <a:ea typeface="宋体"/>
                          <a:cs typeface="Times New Roman"/>
                        </a:rPr>
                        <a:t>采集范围</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zh-CN" sz="1600" kern="100">
                          <a:latin typeface="Calibri"/>
                          <a:ea typeface="宋体"/>
                          <a:cs typeface="Times New Roman"/>
                        </a:rPr>
                        <a:t>不在单条</a:t>
                      </a:r>
                      <a:r>
                        <a:rPr lang="en-US" sz="1600" kern="100">
                          <a:latin typeface="Calibri"/>
                          <a:ea typeface="宋体"/>
                          <a:cs typeface="Times New Roman"/>
                        </a:rPr>
                        <a:t>webservice</a:t>
                      </a:r>
                      <a:r>
                        <a:rPr lang="zh-CN" sz="1600" kern="100">
                          <a:latin typeface="Calibri"/>
                          <a:ea typeface="宋体"/>
                          <a:cs typeface="Times New Roman"/>
                        </a:rPr>
                        <a:t>采集范围内的业务数据。详细参考“</a:t>
                      </a:r>
                      <a:r>
                        <a:rPr lang="en-US" sz="1600" kern="100">
                          <a:latin typeface="Calibri"/>
                          <a:ea typeface="宋体"/>
                          <a:cs typeface="Times New Roman"/>
                        </a:rPr>
                        <a:t>3.1</a:t>
                      </a:r>
                      <a:r>
                        <a:rPr lang="zh-CN" sz="1600" kern="100">
                          <a:latin typeface="Calibri"/>
                          <a:ea typeface="宋体"/>
                          <a:cs typeface="Times New Roman"/>
                        </a:rPr>
                        <a:t>数据采集范围及提交优先级”内容，对于非及时上传内容采用该方式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1994">
                <a:tc>
                  <a:txBody>
                    <a:bodyPr/>
                    <a:lstStyle/>
                    <a:p>
                      <a:pPr algn="just">
                        <a:lnSpc>
                          <a:spcPct val="150000"/>
                        </a:lnSpc>
                        <a:spcAft>
                          <a:spcPts val="0"/>
                        </a:spcAft>
                      </a:pPr>
                      <a:r>
                        <a:rPr lang="zh-CN" sz="1600" kern="100">
                          <a:latin typeface="Calibri"/>
                          <a:ea typeface="宋体"/>
                          <a:cs typeface="Times New Roman"/>
                        </a:rPr>
                        <a:t>服务地址</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n-US" sz="1600" kern="100">
                          <a:latin typeface="宋体"/>
                          <a:ea typeface="宋体"/>
                          <a:cs typeface="Times New Roman"/>
                        </a:rPr>
                        <a:t>http://IP:Port/ishare/ws/gdHip/uploadDataAttach</a:t>
                      </a:r>
                      <a:endParaRPr lang="zh-CN" sz="160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1994">
                <a:tc>
                  <a:txBody>
                    <a:bodyPr/>
                    <a:lstStyle/>
                    <a:p>
                      <a:pPr algn="just">
                        <a:lnSpc>
                          <a:spcPct val="150000"/>
                        </a:lnSpc>
                        <a:spcAft>
                          <a:spcPts val="0"/>
                        </a:spcAft>
                      </a:pPr>
                      <a:r>
                        <a:rPr lang="zh-CN" sz="1600" kern="100">
                          <a:latin typeface="Calibri"/>
                          <a:ea typeface="宋体"/>
                          <a:cs typeface="Times New Roman"/>
                        </a:rPr>
                        <a:t>方法名</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n-US" sz="1600" kern="100">
                          <a:latin typeface="宋体"/>
                          <a:ea typeface="宋体"/>
                          <a:cs typeface="Times New Roman"/>
                        </a:rPr>
                        <a:t>uploadDataAttachToIshare(</a:t>
                      </a:r>
                      <a:r>
                        <a:rPr lang="zh-CN" sz="1600" kern="100">
                          <a:latin typeface="Calibri"/>
                          <a:ea typeface="宋体"/>
                          <a:cs typeface="Times New Roman"/>
                        </a:rPr>
                        <a:t>参数</a:t>
                      </a:r>
                      <a:r>
                        <a:rPr lang="en-US" sz="1600" kern="100">
                          <a:latin typeface="Calibri"/>
                          <a:ea typeface="宋体"/>
                          <a:cs typeface="Times New Roman"/>
                        </a:rPr>
                        <a:t>1 </a:t>
                      </a:r>
                      <a:r>
                        <a:rPr lang="en-US" sz="1600" kern="100">
                          <a:latin typeface="宋体"/>
                          <a:ea typeface="宋体"/>
                          <a:cs typeface="Times New Roman"/>
                        </a:rPr>
                        <a:t>dataPackage</a:t>
                      </a:r>
                      <a:r>
                        <a:rPr lang="zh-CN" sz="1600" kern="100">
                          <a:latin typeface="Calibri"/>
                          <a:ea typeface="宋体"/>
                          <a:cs typeface="Times New Roman"/>
                        </a:rPr>
                        <a:t>对象</a:t>
                      </a:r>
                      <a:r>
                        <a:rPr lang="en-US" sz="1600" kern="100">
                          <a:latin typeface="Calibri"/>
                          <a:ea typeface="宋体"/>
                          <a:cs typeface="Times New Roman"/>
                        </a:rPr>
                        <a:t>)</a:t>
                      </a:r>
                      <a:endParaRPr lang="zh-CN" sz="160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45922">
                <a:tc>
                  <a:txBody>
                    <a:bodyPr/>
                    <a:lstStyle/>
                    <a:p>
                      <a:pPr algn="just">
                        <a:lnSpc>
                          <a:spcPct val="150000"/>
                        </a:lnSpc>
                        <a:spcAft>
                          <a:spcPts val="0"/>
                        </a:spcAft>
                      </a:pPr>
                      <a:r>
                        <a:rPr lang="zh-CN" sz="1600" kern="100">
                          <a:latin typeface="Calibri"/>
                          <a:ea typeface="宋体"/>
                          <a:cs typeface="Times New Roman"/>
                        </a:rPr>
                        <a:t>入参说明</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zh-CN" sz="1600" kern="100" dirty="0">
                          <a:latin typeface="Calibri"/>
                          <a:ea typeface="宋体"/>
                          <a:cs typeface="Times New Roman"/>
                        </a:rPr>
                        <a:t>参数</a:t>
                      </a:r>
                      <a:r>
                        <a:rPr lang="en-US" sz="1600" kern="100" dirty="0">
                          <a:latin typeface="Calibri"/>
                          <a:ea typeface="宋体"/>
                          <a:cs typeface="Times New Roman"/>
                        </a:rPr>
                        <a:t>1</a:t>
                      </a:r>
                      <a:r>
                        <a:rPr lang="zh-CN" sz="1600" kern="100" dirty="0">
                          <a:latin typeface="Calibri"/>
                          <a:ea typeface="宋体"/>
                          <a:cs typeface="Times New Roman"/>
                        </a:rPr>
                        <a:t>：</a:t>
                      </a:r>
                      <a:r>
                        <a:rPr lang="en-US" sz="1600" kern="100" dirty="0" err="1">
                          <a:latin typeface="宋体"/>
                          <a:ea typeface="宋体"/>
                          <a:cs typeface="Times New Roman"/>
                        </a:rPr>
                        <a:t>dataPackage</a:t>
                      </a:r>
                      <a:r>
                        <a:rPr lang="zh-CN" sz="1600" kern="100" dirty="0">
                          <a:latin typeface="Calibri"/>
                          <a:ea typeface="宋体"/>
                          <a:cs typeface="Times New Roman"/>
                        </a:rPr>
                        <a:t>对象中，</a:t>
                      </a:r>
                    </a:p>
                    <a:p>
                      <a:pPr algn="just">
                        <a:lnSpc>
                          <a:spcPct val="150000"/>
                        </a:lnSpc>
                        <a:spcAft>
                          <a:spcPts val="0"/>
                        </a:spcAft>
                      </a:pPr>
                      <a:r>
                        <a:rPr lang="en-US" sz="1600" kern="100" dirty="0">
                          <a:latin typeface="宋体"/>
                          <a:ea typeface="宋体"/>
                          <a:cs typeface="Times New Roman"/>
                        </a:rPr>
                        <a:t>1</a:t>
                      </a:r>
                      <a:r>
                        <a:rPr lang="zh-CN" sz="1600" kern="100" dirty="0">
                          <a:latin typeface="Calibri"/>
                          <a:ea typeface="宋体"/>
                          <a:cs typeface="Times New Roman"/>
                        </a:rPr>
                        <a:t>、</a:t>
                      </a:r>
                      <a:r>
                        <a:rPr lang="en-US" sz="1600" kern="100" dirty="0">
                          <a:latin typeface="宋体"/>
                          <a:ea typeface="宋体"/>
                          <a:cs typeface="Times New Roman"/>
                        </a:rPr>
                        <a:t>description</a:t>
                      </a:r>
                      <a:r>
                        <a:rPr lang="zh-CN" sz="1600" kern="100" dirty="0">
                          <a:latin typeface="Calibri"/>
                          <a:ea typeface="宋体"/>
                          <a:cs typeface="Times New Roman"/>
                        </a:rPr>
                        <a:t>，用来说明，批量上传数据对应的表名</a:t>
                      </a:r>
                    </a:p>
                    <a:p>
                      <a:pPr algn="just">
                        <a:lnSpc>
                          <a:spcPct val="150000"/>
                        </a:lnSpc>
                        <a:spcAft>
                          <a:spcPts val="0"/>
                        </a:spcAft>
                      </a:pPr>
                      <a:r>
                        <a:rPr lang="en-US" sz="1600" kern="100" dirty="0">
                          <a:latin typeface="宋体"/>
                          <a:ea typeface="宋体"/>
                          <a:cs typeface="Times New Roman"/>
                        </a:rPr>
                        <a:t>2</a:t>
                      </a:r>
                      <a:r>
                        <a:rPr lang="zh-CN" sz="1600" kern="100" dirty="0">
                          <a:latin typeface="Calibri"/>
                          <a:ea typeface="宋体"/>
                          <a:cs typeface="Times New Roman"/>
                        </a:rPr>
                        <a:t>、</a:t>
                      </a:r>
                      <a:r>
                        <a:rPr lang="en-US" sz="1600" kern="100" dirty="0" err="1">
                          <a:latin typeface="宋体"/>
                          <a:ea typeface="宋体"/>
                          <a:cs typeface="Times New Roman"/>
                        </a:rPr>
                        <a:t>dataAttachment</a:t>
                      </a:r>
                      <a:r>
                        <a:rPr lang="zh-CN" sz="1600" kern="100" dirty="0">
                          <a:latin typeface="Calibri"/>
                          <a:ea typeface="宋体"/>
                          <a:cs typeface="Times New Roman"/>
                        </a:rPr>
                        <a:t>字符串中，包含数据采集范围内与</a:t>
                      </a:r>
                      <a:r>
                        <a:rPr lang="en-US" sz="1600" kern="100" dirty="0">
                          <a:latin typeface="Calibri"/>
                          <a:ea typeface="宋体"/>
                          <a:cs typeface="Times New Roman"/>
                        </a:rPr>
                        <a:t>description</a:t>
                      </a:r>
                      <a:r>
                        <a:rPr lang="zh-CN" sz="1600" kern="100" dirty="0">
                          <a:latin typeface="Calibri"/>
                          <a:ea typeface="宋体"/>
                          <a:cs typeface="Times New Roman"/>
                        </a:rPr>
                        <a:t>参数一致的表多条记录集合。该集合是一个二进制格式的</a:t>
                      </a:r>
                      <a:r>
                        <a:rPr lang="en-US" sz="1600" kern="100" dirty="0">
                          <a:latin typeface="Calibri"/>
                          <a:ea typeface="宋体"/>
                          <a:cs typeface="Times New Roman"/>
                        </a:rPr>
                        <a:t>XML</a:t>
                      </a:r>
                      <a:r>
                        <a:rPr lang="zh-CN" sz="1600" kern="100" dirty="0">
                          <a:latin typeface="Calibri"/>
                          <a:ea typeface="宋体"/>
                          <a:cs typeface="Times New Roman"/>
                        </a:rPr>
                        <a:t>文本。</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45922">
                <a:tc>
                  <a:txBody>
                    <a:bodyPr/>
                    <a:lstStyle/>
                    <a:p>
                      <a:pPr algn="just">
                        <a:lnSpc>
                          <a:spcPct val="150000"/>
                        </a:lnSpc>
                        <a:spcAft>
                          <a:spcPts val="0"/>
                        </a:spcAft>
                      </a:pPr>
                      <a:r>
                        <a:rPr lang="zh-CN" sz="1600" kern="100" dirty="0">
                          <a:latin typeface="Calibri"/>
                          <a:ea typeface="宋体"/>
                          <a:cs typeface="Times New Roman"/>
                        </a:rPr>
                        <a:t>返回值说明</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zh-CN" sz="1600" kern="100" dirty="0">
                          <a:latin typeface="Calibri"/>
                          <a:ea typeface="宋体"/>
                          <a:cs typeface="Times New Roman"/>
                        </a:rPr>
                        <a:t>对象 </a:t>
                      </a:r>
                      <a:r>
                        <a:rPr lang="en-US" sz="1600" kern="100" dirty="0">
                          <a:latin typeface="Calibri"/>
                          <a:ea typeface="宋体"/>
                          <a:cs typeface="Times New Roman"/>
                        </a:rPr>
                        <a:t>result</a:t>
                      </a:r>
                      <a:endParaRPr lang="zh-CN" sz="1600" kern="100" dirty="0">
                        <a:latin typeface="Calibri"/>
                        <a:ea typeface="宋体"/>
                        <a:cs typeface="Times New Roman"/>
                      </a:endParaRPr>
                    </a:p>
                    <a:p>
                      <a:pPr indent="266700" algn="just">
                        <a:lnSpc>
                          <a:spcPct val="150000"/>
                        </a:lnSpc>
                        <a:spcAft>
                          <a:spcPts val="0"/>
                        </a:spcAft>
                      </a:pPr>
                      <a:r>
                        <a:rPr lang="en-US" sz="1600" kern="100" dirty="0">
                          <a:latin typeface="宋体"/>
                          <a:ea typeface="宋体"/>
                          <a:cs typeface="Times New Roman"/>
                        </a:rPr>
                        <a:t>1</a:t>
                      </a:r>
                      <a:r>
                        <a:rPr lang="zh-CN" sz="1600" kern="100" dirty="0">
                          <a:latin typeface="Calibri"/>
                          <a:ea typeface="宋体"/>
                          <a:cs typeface="Times New Roman"/>
                        </a:rPr>
                        <a:t>、</a:t>
                      </a:r>
                      <a:r>
                        <a:rPr lang="en-US" sz="1600" kern="100" dirty="0">
                          <a:latin typeface="Calibri"/>
                          <a:ea typeface="宋体"/>
                          <a:cs typeface="Times New Roman"/>
                        </a:rPr>
                        <a:t>result</a:t>
                      </a:r>
                      <a:r>
                        <a:rPr lang="zh-CN" sz="1600" kern="100" dirty="0">
                          <a:latin typeface="Calibri"/>
                          <a:ea typeface="宋体"/>
                          <a:cs typeface="Times New Roman"/>
                        </a:rPr>
                        <a:t>对象属性</a:t>
                      </a:r>
                      <a:r>
                        <a:rPr lang="en-US" sz="1600" kern="100" dirty="0">
                          <a:latin typeface="Calibri"/>
                          <a:ea typeface="宋体"/>
                          <a:cs typeface="Times New Roman"/>
                        </a:rPr>
                        <a:t> </a:t>
                      </a:r>
                      <a:r>
                        <a:rPr lang="en-US" sz="1600" kern="100" dirty="0" err="1">
                          <a:latin typeface="Calibri"/>
                          <a:ea typeface="宋体"/>
                          <a:cs typeface="Times New Roman"/>
                        </a:rPr>
                        <a:t>statusCode</a:t>
                      </a:r>
                      <a:r>
                        <a:rPr lang="zh-CN" sz="1600" kern="100" dirty="0">
                          <a:latin typeface="Calibri"/>
                          <a:ea typeface="宋体"/>
                          <a:cs typeface="Times New Roman"/>
                        </a:rPr>
                        <a:t>，值为</a:t>
                      </a:r>
                      <a:r>
                        <a:rPr lang="en-US" sz="1600" kern="100" dirty="0">
                          <a:latin typeface="Calibri"/>
                          <a:ea typeface="宋体"/>
                          <a:cs typeface="Times New Roman"/>
                        </a:rPr>
                        <a:t>1</a:t>
                      </a:r>
                      <a:r>
                        <a:rPr lang="zh-CN" sz="1600" kern="100" dirty="0">
                          <a:latin typeface="Calibri"/>
                          <a:ea typeface="宋体"/>
                          <a:cs typeface="Times New Roman"/>
                        </a:rPr>
                        <a:t>：表示成功；值为</a:t>
                      </a:r>
                      <a:r>
                        <a:rPr lang="en-US" sz="1600" kern="100" dirty="0">
                          <a:latin typeface="Calibri"/>
                          <a:ea typeface="宋体"/>
                          <a:cs typeface="Times New Roman"/>
                        </a:rPr>
                        <a:t>0</a:t>
                      </a:r>
                      <a:r>
                        <a:rPr lang="zh-CN" sz="1600" kern="100" dirty="0">
                          <a:latin typeface="Calibri"/>
                          <a:ea typeface="宋体"/>
                          <a:cs typeface="Times New Roman"/>
                        </a:rPr>
                        <a:t>：表示失败；</a:t>
                      </a:r>
                    </a:p>
                    <a:p>
                      <a:pPr indent="266700" algn="just">
                        <a:lnSpc>
                          <a:spcPct val="150000"/>
                        </a:lnSpc>
                        <a:spcAft>
                          <a:spcPts val="0"/>
                        </a:spcAft>
                      </a:pPr>
                      <a:r>
                        <a:rPr lang="en-US" sz="1600" kern="100" dirty="0">
                          <a:latin typeface="宋体"/>
                          <a:ea typeface="宋体"/>
                          <a:cs typeface="Times New Roman"/>
                        </a:rPr>
                        <a:t>2</a:t>
                      </a:r>
                      <a:r>
                        <a:rPr lang="zh-CN" sz="1600" kern="100" dirty="0">
                          <a:latin typeface="Calibri"/>
                          <a:ea typeface="宋体"/>
                          <a:cs typeface="Times New Roman"/>
                        </a:rPr>
                        <a:t>、</a:t>
                      </a:r>
                      <a:r>
                        <a:rPr lang="en-US" sz="1600" kern="100" dirty="0">
                          <a:latin typeface="Calibri"/>
                          <a:ea typeface="宋体"/>
                          <a:cs typeface="Times New Roman"/>
                        </a:rPr>
                        <a:t>result</a:t>
                      </a:r>
                      <a:r>
                        <a:rPr lang="zh-CN" sz="1600" kern="100" dirty="0">
                          <a:latin typeface="Calibri"/>
                          <a:ea typeface="宋体"/>
                          <a:cs typeface="Times New Roman"/>
                        </a:rPr>
                        <a:t>对象属性</a:t>
                      </a:r>
                      <a:r>
                        <a:rPr lang="en-US" sz="1600" kern="100" dirty="0" err="1">
                          <a:latin typeface="Calibri"/>
                          <a:ea typeface="宋体"/>
                          <a:cs typeface="Times New Roman"/>
                        </a:rPr>
                        <a:t>statusDetail</a:t>
                      </a:r>
                      <a:r>
                        <a:rPr lang="zh-CN" sz="1600" kern="100" dirty="0">
                          <a:latin typeface="Calibri"/>
                          <a:ea typeface="宋体"/>
                          <a:cs typeface="Times New Roman"/>
                        </a:rPr>
                        <a:t>，表示失败原因的详细说明</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格 5"/>
          <p:cNvGraphicFramePr>
            <a:graphicFrameLocks noGrp="1"/>
          </p:cNvGraphicFramePr>
          <p:nvPr/>
        </p:nvGraphicFramePr>
        <p:xfrm>
          <a:off x="500034" y="1357298"/>
          <a:ext cx="7643866" cy="5044440"/>
        </p:xfrm>
        <a:graphic>
          <a:graphicData uri="http://schemas.openxmlformats.org/drawingml/2006/table">
            <a:tbl>
              <a:tblPr/>
              <a:tblGrid>
                <a:gridCol w="7643866"/>
              </a:tblGrid>
              <a:tr h="4064000">
                <a:tc>
                  <a:txBody>
                    <a:bodyPr/>
                    <a:lstStyle/>
                    <a:p>
                      <a:r>
                        <a:rPr kumimoji="0" lang="en-US" sz="1500" kern="1200" dirty="0" smtClean="0">
                          <a:solidFill>
                            <a:schemeClr val="tx1"/>
                          </a:solidFill>
                          <a:latin typeface="+mn-lt"/>
                          <a:ea typeface="+mn-ea"/>
                          <a:cs typeface="+mn-cs"/>
                        </a:rPr>
                        <a:t>&lt;?xml version="1.0" encoding="UTF-8"?&gt;</a:t>
                      </a:r>
                      <a:endParaRPr kumimoji="0" lang="zh-CN" altLang="en-US" sz="1500" kern="1200" dirty="0" smtClean="0">
                        <a:solidFill>
                          <a:schemeClr val="tx1"/>
                        </a:solidFill>
                        <a:latin typeface="+mn-lt"/>
                        <a:ea typeface="+mn-ea"/>
                        <a:cs typeface="+mn-cs"/>
                      </a:endParaRPr>
                    </a:p>
                    <a:p>
                      <a:r>
                        <a:rPr kumimoji="0" lang="en-US" sz="1500" kern="1200" dirty="0" smtClean="0">
                          <a:solidFill>
                            <a:schemeClr val="tx1"/>
                          </a:solidFill>
                          <a:latin typeface="+mn-lt"/>
                          <a:ea typeface="+mn-ea"/>
                          <a:cs typeface="+mn-cs"/>
                        </a:rPr>
                        <a:t>&lt;</a:t>
                      </a:r>
                      <a:r>
                        <a:rPr kumimoji="0" lang="en-US" sz="1500" kern="1200" dirty="0" err="1" smtClean="0">
                          <a:solidFill>
                            <a:schemeClr val="tx1"/>
                          </a:solidFill>
                          <a:latin typeface="+mn-lt"/>
                          <a:ea typeface="+mn-ea"/>
                          <a:cs typeface="+mn-cs"/>
                        </a:rPr>
                        <a:t>dataPackage</a:t>
                      </a:r>
                      <a:r>
                        <a:rPr kumimoji="0" lang="en-US" sz="1500" kern="1200" dirty="0" smtClean="0">
                          <a:solidFill>
                            <a:schemeClr val="tx1"/>
                          </a:solidFill>
                          <a:latin typeface="+mn-lt"/>
                          <a:ea typeface="+mn-ea"/>
                          <a:cs typeface="+mn-cs"/>
                        </a:rPr>
                        <a:t>&gt;</a:t>
                      </a:r>
                      <a:endParaRPr kumimoji="0" lang="zh-CN" altLang="en-US" sz="1500" kern="1200" dirty="0" smtClean="0">
                        <a:solidFill>
                          <a:schemeClr val="tx1"/>
                        </a:solidFill>
                        <a:latin typeface="+mn-lt"/>
                        <a:ea typeface="+mn-ea"/>
                        <a:cs typeface="+mn-cs"/>
                      </a:endParaRPr>
                    </a:p>
                    <a:p>
                      <a:r>
                        <a:rPr kumimoji="0" lang="en-US" sz="1500" kern="1200" dirty="0" smtClean="0">
                          <a:solidFill>
                            <a:schemeClr val="tx1"/>
                          </a:solidFill>
                          <a:latin typeface="+mn-lt"/>
                          <a:ea typeface="+mn-ea"/>
                          <a:cs typeface="+mn-cs"/>
                        </a:rPr>
                        <a:t>&lt;description&gt;</a:t>
                      </a:r>
                      <a:r>
                        <a:rPr kumimoji="0" lang="en-US" sz="1500" kern="1200" dirty="0" err="1" smtClean="0">
                          <a:solidFill>
                            <a:schemeClr val="tx1"/>
                          </a:solidFill>
                          <a:latin typeface="+mn-lt"/>
                          <a:ea typeface="+mn-ea"/>
                          <a:cs typeface="+mn-cs"/>
                        </a:rPr>
                        <a:t>t_staff</a:t>
                      </a:r>
                      <a:r>
                        <a:rPr kumimoji="0" lang="en-US" sz="1500" kern="1200" dirty="0" smtClean="0">
                          <a:solidFill>
                            <a:schemeClr val="tx1"/>
                          </a:solidFill>
                          <a:latin typeface="+mn-lt"/>
                          <a:ea typeface="+mn-ea"/>
                          <a:cs typeface="+mn-cs"/>
                        </a:rPr>
                        <a:t>&lt;/description&gt;</a:t>
                      </a:r>
                      <a:endParaRPr kumimoji="0" lang="zh-CN" altLang="en-US" sz="1500" kern="1200" dirty="0" smtClean="0">
                        <a:solidFill>
                          <a:schemeClr val="tx1"/>
                        </a:solidFill>
                        <a:latin typeface="+mn-lt"/>
                        <a:ea typeface="+mn-ea"/>
                        <a:cs typeface="+mn-cs"/>
                      </a:endParaRPr>
                    </a:p>
                    <a:p>
                      <a:r>
                        <a:rPr kumimoji="0" lang="en-US" sz="1500" kern="1200" dirty="0" smtClean="0">
                          <a:solidFill>
                            <a:schemeClr val="tx1"/>
                          </a:solidFill>
                          <a:latin typeface="+mn-lt"/>
                          <a:ea typeface="+mn-ea"/>
                          <a:cs typeface="+mn-cs"/>
                        </a:rPr>
                        <a:t>&lt; </a:t>
                      </a:r>
                      <a:r>
                        <a:rPr kumimoji="0" lang="en-US" sz="1500" kern="1200" dirty="0" err="1" smtClean="0">
                          <a:solidFill>
                            <a:schemeClr val="tx1"/>
                          </a:solidFill>
                          <a:latin typeface="+mn-lt"/>
                          <a:ea typeface="+mn-ea"/>
                          <a:cs typeface="+mn-cs"/>
                        </a:rPr>
                        <a:t>dataAttachment</a:t>
                      </a:r>
                      <a:r>
                        <a:rPr kumimoji="0" lang="en-US" sz="1500" kern="1200" dirty="0" smtClean="0">
                          <a:solidFill>
                            <a:schemeClr val="tx1"/>
                          </a:solidFill>
                          <a:latin typeface="+mn-lt"/>
                          <a:ea typeface="+mn-ea"/>
                          <a:cs typeface="+mn-cs"/>
                        </a:rPr>
                        <a:t>&gt;</a:t>
                      </a:r>
                      <a:endParaRPr kumimoji="0" lang="zh-CN" altLang="en-US" sz="1500" kern="1200" dirty="0" smtClean="0">
                        <a:solidFill>
                          <a:schemeClr val="tx1"/>
                        </a:solidFill>
                        <a:latin typeface="+mn-lt"/>
                        <a:ea typeface="+mn-ea"/>
                        <a:cs typeface="+mn-cs"/>
                      </a:endParaRPr>
                    </a:p>
                    <a:p>
                      <a:r>
                        <a:rPr kumimoji="0" lang="en-US" sz="1500" kern="1200" dirty="0" smtClean="0">
                          <a:solidFill>
                            <a:schemeClr val="tx1"/>
                          </a:solidFill>
                          <a:latin typeface="+mn-lt"/>
                          <a:ea typeface="+mn-ea"/>
                          <a:cs typeface="+mn-cs"/>
                        </a:rPr>
                        <a:t>	&lt;</a:t>
                      </a:r>
                      <a:r>
                        <a:rPr kumimoji="0" lang="en-US" sz="1500" kern="1200" dirty="0" err="1" smtClean="0">
                          <a:solidFill>
                            <a:schemeClr val="tx1"/>
                          </a:solidFill>
                          <a:latin typeface="+mn-lt"/>
                          <a:ea typeface="+mn-ea"/>
                          <a:cs typeface="+mn-cs"/>
                        </a:rPr>
                        <a:t>t_staff</a:t>
                      </a:r>
                      <a:r>
                        <a:rPr kumimoji="0" lang="en-US" sz="1500" kern="1200" dirty="0" smtClean="0">
                          <a:solidFill>
                            <a:schemeClr val="tx1"/>
                          </a:solidFill>
                          <a:latin typeface="+mn-lt"/>
                          <a:ea typeface="+mn-ea"/>
                          <a:cs typeface="+mn-cs"/>
                        </a:rPr>
                        <a:t>&gt;</a:t>
                      </a:r>
                    </a:p>
                    <a:p>
                      <a:r>
                        <a:rPr kumimoji="0" lang="en-US" sz="1500" kern="1200" dirty="0" smtClean="0">
                          <a:solidFill>
                            <a:schemeClr val="tx1"/>
                          </a:solidFill>
                          <a:latin typeface="+mn-lt"/>
                          <a:ea typeface="+mn-ea"/>
                          <a:cs typeface="+mn-cs"/>
                        </a:rPr>
                        <a:t>		&lt;</a:t>
                      </a:r>
                      <a:r>
                        <a:rPr kumimoji="0" lang="en-US" sz="1500" kern="1200" dirty="0" err="1" smtClean="0">
                          <a:solidFill>
                            <a:schemeClr val="tx1"/>
                          </a:solidFill>
                          <a:latin typeface="+mn-lt"/>
                          <a:ea typeface="+mn-ea"/>
                          <a:cs typeface="+mn-cs"/>
                        </a:rPr>
                        <a:t>org_name</a:t>
                      </a:r>
                      <a:r>
                        <a:rPr kumimoji="0" lang="en-US" sz="1500" kern="1200" dirty="0" smtClean="0">
                          <a:solidFill>
                            <a:schemeClr val="tx1"/>
                          </a:solidFill>
                          <a:latin typeface="+mn-lt"/>
                          <a:ea typeface="+mn-ea"/>
                          <a:cs typeface="+mn-cs"/>
                        </a:rPr>
                        <a:t>&gt;string&lt;/</a:t>
                      </a:r>
                      <a:r>
                        <a:rPr kumimoji="0" lang="en-US" sz="1500" kern="1200" dirty="0" err="1" smtClean="0">
                          <a:solidFill>
                            <a:schemeClr val="tx1"/>
                          </a:solidFill>
                          <a:latin typeface="+mn-lt"/>
                          <a:ea typeface="+mn-ea"/>
                          <a:cs typeface="+mn-cs"/>
                        </a:rPr>
                        <a:t>org_name</a:t>
                      </a:r>
                      <a:r>
                        <a:rPr kumimoji="0" lang="en-US" sz="1500" kern="1200" dirty="0" smtClean="0">
                          <a:solidFill>
                            <a:schemeClr val="tx1"/>
                          </a:solidFill>
                          <a:latin typeface="+mn-lt"/>
                          <a:ea typeface="+mn-ea"/>
                          <a:cs typeface="+mn-cs"/>
                        </a:rPr>
                        <a:t>&gt;</a:t>
                      </a:r>
                      <a:endParaRPr kumimoji="0" lang="zh-CN" altLang="en-US" sz="1500" kern="1200" dirty="0" smtClean="0">
                        <a:solidFill>
                          <a:schemeClr val="tx1"/>
                        </a:solidFill>
                        <a:latin typeface="+mn-lt"/>
                        <a:ea typeface="+mn-ea"/>
                        <a:cs typeface="+mn-cs"/>
                      </a:endParaRPr>
                    </a:p>
                    <a:p>
                      <a:r>
                        <a:rPr kumimoji="0" lang="en-US" sz="1500" kern="1200" dirty="0" smtClean="0">
                          <a:solidFill>
                            <a:schemeClr val="tx1"/>
                          </a:solidFill>
                          <a:latin typeface="+mn-lt"/>
                          <a:ea typeface="+mn-ea"/>
                          <a:cs typeface="+mn-cs"/>
                        </a:rPr>
                        <a:t>                                 ….</a:t>
                      </a:r>
                    </a:p>
                    <a:p>
                      <a:r>
                        <a:rPr kumimoji="0" lang="en-US" sz="1500" kern="1200" dirty="0" smtClean="0">
                          <a:solidFill>
                            <a:schemeClr val="tx1"/>
                          </a:solidFill>
                          <a:latin typeface="+mn-lt"/>
                          <a:ea typeface="+mn-ea"/>
                          <a:cs typeface="+mn-cs"/>
                        </a:rPr>
                        <a:t>                                             &lt;</a:t>
                      </a:r>
                      <a:r>
                        <a:rPr kumimoji="0" lang="en-US" sz="1500" kern="1200" dirty="0" err="1" smtClean="0">
                          <a:solidFill>
                            <a:schemeClr val="tx1"/>
                          </a:solidFill>
                          <a:latin typeface="+mn-lt"/>
                          <a:ea typeface="+mn-ea"/>
                          <a:cs typeface="+mn-cs"/>
                        </a:rPr>
                        <a:t>t_staff_addr</a:t>
                      </a:r>
                      <a:r>
                        <a:rPr kumimoji="0" lang="en-US" sz="1500" kern="1200" dirty="0" smtClean="0">
                          <a:solidFill>
                            <a:schemeClr val="tx1"/>
                          </a:solidFill>
                          <a:latin typeface="+mn-lt"/>
                          <a:ea typeface="+mn-ea"/>
                          <a:cs typeface="+mn-cs"/>
                        </a:rPr>
                        <a:t>&gt;</a:t>
                      </a:r>
                      <a:endParaRPr kumimoji="0" lang="zh-CN" altLang="en-US" sz="1500" kern="1200" dirty="0" smtClean="0">
                        <a:solidFill>
                          <a:schemeClr val="tx1"/>
                        </a:solidFill>
                        <a:latin typeface="+mn-lt"/>
                        <a:ea typeface="+mn-ea"/>
                        <a:cs typeface="+mn-cs"/>
                      </a:endParaRPr>
                    </a:p>
                    <a:p>
                      <a:r>
                        <a:rPr kumimoji="0" lang="en-US" sz="1500" kern="1200" dirty="0" smtClean="0">
                          <a:solidFill>
                            <a:schemeClr val="tx1"/>
                          </a:solidFill>
                          <a:latin typeface="+mn-lt"/>
                          <a:ea typeface="+mn-ea"/>
                          <a:cs typeface="+mn-cs"/>
                        </a:rPr>
                        <a:t>			   &lt;</a:t>
                      </a:r>
                      <a:r>
                        <a:rPr kumimoji="0" lang="en-US" sz="1500" kern="1200" dirty="0" err="1" smtClean="0">
                          <a:solidFill>
                            <a:schemeClr val="tx1"/>
                          </a:solidFill>
                          <a:latin typeface="+mn-lt"/>
                          <a:ea typeface="+mn-ea"/>
                          <a:cs typeface="+mn-cs"/>
                        </a:rPr>
                        <a:t>business_no</a:t>
                      </a:r>
                      <a:r>
                        <a:rPr kumimoji="0" lang="en-US" sz="1500" kern="1200" dirty="0" smtClean="0">
                          <a:solidFill>
                            <a:schemeClr val="tx1"/>
                          </a:solidFill>
                          <a:latin typeface="+mn-lt"/>
                          <a:ea typeface="+mn-ea"/>
                          <a:cs typeface="+mn-cs"/>
                        </a:rPr>
                        <a:t>&gt;string&lt;/</a:t>
                      </a:r>
                      <a:r>
                        <a:rPr kumimoji="0" lang="en-US" sz="1500" kern="1200" dirty="0" err="1" smtClean="0">
                          <a:solidFill>
                            <a:schemeClr val="tx1"/>
                          </a:solidFill>
                          <a:latin typeface="+mn-lt"/>
                          <a:ea typeface="+mn-ea"/>
                          <a:cs typeface="+mn-cs"/>
                        </a:rPr>
                        <a:t>business_no</a:t>
                      </a:r>
                      <a:r>
                        <a:rPr kumimoji="0" lang="en-US" sz="1500" kern="1200" dirty="0" smtClean="0">
                          <a:solidFill>
                            <a:schemeClr val="tx1"/>
                          </a:solidFill>
                          <a:latin typeface="+mn-lt"/>
                          <a:ea typeface="+mn-ea"/>
                          <a:cs typeface="+mn-cs"/>
                        </a:rPr>
                        <a:t>&gt;</a:t>
                      </a:r>
                      <a:endParaRPr kumimoji="0" lang="zh-CN" altLang="en-US" sz="1500" kern="1200" dirty="0" smtClean="0">
                        <a:solidFill>
                          <a:schemeClr val="tx1"/>
                        </a:solidFill>
                        <a:latin typeface="+mn-lt"/>
                        <a:ea typeface="+mn-ea"/>
                        <a:cs typeface="+mn-cs"/>
                      </a:endParaRPr>
                    </a:p>
                    <a:p>
                      <a:r>
                        <a:rPr kumimoji="0" lang="en-US" sz="1500" kern="1200" dirty="0" smtClean="0">
                          <a:solidFill>
                            <a:schemeClr val="tx1"/>
                          </a:solidFill>
                          <a:latin typeface="+mn-lt"/>
                          <a:ea typeface="+mn-ea"/>
                          <a:cs typeface="+mn-cs"/>
                        </a:rPr>
                        <a:t>			        ……..</a:t>
                      </a:r>
                    </a:p>
                    <a:p>
                      <a:r>
                        <a:rPr kumimoji="0" lang="en-US" sz="1500" kern="1200" dirty="0" smtClean="0">
                          <a:solidFill>
                            <a:schemeClr val="tx1"/>
                          </a:solidFill>
                          <a:latin typeface="+mn-lt"/>
                          <a:ea typeface="+mn-ea"/>
                          <a:cs typeface="+mn-cs"/>
                        </a:rPr>
                        <a:t>                                              &lt;/</a:t>
                      </a:r>
                      <a:r>
                        <a:rPr kumimoji="0" lang="en-US" sz="1500" kern="1200" dirty="0" err="1" smtClean="0">
                          <a:solidFill>
                            <a:schemeClr val="tx1"/>
                          </a:solidFill>
                          <a:latin typeface="+mn-lt"/>
                          <a:ea typeface="+mn-ea"/>
                          <a:cs typeface="+mn-cs"/>
                        </a:rPr>
                        <a:t>t_staff_addr</a:t>
                      </a:r>
                      <a:r>
                        <a:rPr kumimoji="0" lang="en-US" sz="1500" kern="1200" dirty="0" smtClean="0">
                          <a:solidFill>
                            <a:schemeClr val="tx1"/>
                          </a:solidFill>
                          <a:latin typeface="+mn-lt"/>
                          <a:ea typeface="+mn-ea"/>
                          <a:cs typeface="+mn-cs"/>
                        </a:rPr>
                        <a:t>&gt;</a:t>
                      </a:r>
                      <a:endParaRPr kumimoji="0" lang="zh-CN" altLang="en-US" sz="1500" kern="1200" dirty="0" smtClean="0">
                        <a:solidFill>
                          <a:schemeClr val="tx1"/>
                        </a:solidFill>
                        <a:latin typeface="+mn-lt"/>
                        <a:ea typeface="+mn-ea"/>
                        <a:cs typeface="+mn-cs"/>
                      </a:endParaRPr>
                    </a:p>
                    <a:p>
                      <a:r>
                        <a:rPr kumimoji="0" lang="en-US" sz="1500" kern="1200" dirty="0" smtClean="0">
                          <a:solidFill>
                            <a:schemeClr val="tx1"/>
                          </a:solidFill>
                          <a:latin typeface="+mn-lt"/>
                          <a:ea typeface="+mn-ea"/>
                          <a:cs typeface="+mn-cs"/>
                        </a:rPr>
                        <a:t>	&lt;/</a:t>
                      </a:r>
                      <a:r>
                        <a:rPr kumimoji="0" lang="en-US" sz="1500" kern="1200" dirty="0" err="1" smtClean="0">
                          <a:solidFill>
                            <a:schemeClr val="tx1"/>
                          </a:solidFill>
                          <a:latin typeface="+mn-lt"/>
                          <a:ea typeface="+mn-ea"/>
                          <a:cs typeface="+mn-cs"/>
                        </a:rPr>
                        <a:t>t_staff</a:t>
                      </a:r>
                      <a:r>
                        <a:rPr kumimoji="0" lang="en-US" sz="1500" kern="1200" dirty="0" smtClean="0">
                          <a:solidFill>
                            <a:schemeClr val="tx1"/>
                          </a:solidFill>
                          <a:latin typeface="+mn-lt"/>
                          <a:ea typeface="+mn-ea"/>
                          <a:cs typeface="+mn-cs"/>
                        </a:rPr>
                        <a:t>&gt;</a:t>
                      </a:r>
                      <a:endParaRPr kumimoji="0" lang="zh-CN" altLang="en-US" sz="1500" kern="1200" dirty="0" smtClean="0">
                        <a:solidFill>
                          <a:schemeClr val="tx1"/>
                        </a:solidFill>
                        <a:latin typeface="+mn-lt"/>
                        <a:ea typeface="+mn-ea"/>
                        <a:cs typeface="+mn-cs"/>
                      </a:endParaRPr>
                    </a:p>
                    <a:p>
                      <a:r>
                        <a:rPr kumimoji="0" lang="en-US" sz="1500" kern="1200" dirty="0" smtClean="0">
                          <a:solidFill>
                            <a:schemeClr val="tx1"/>
                          </a:solidFill>
                          <a:latin typeface="+mn-lt"/>
                          <a:ea typeface="+mn-ea"/>
                          <a:cs typeface="+mn-cs"/>
                        </a:rPr>
                        <a:t>	&lt;</a:t>
                      </a:r>
                      <a:r>
                        <a:rPr kumimoji="0" lang="en-US" sz="1500" kern="1200" dirty="0" err="1" smtClean="0">
                          <a:solidFill>
                            <a:schemeClr val="tx1"/>
                          </a:solidFill>
                          <a:latin typeface="+mn-lt"/>
                          <a:ea typeface="+mn-ea"/>
                          <a:cs typeface="+mn-cs"/>
                        </a:rPr>
                        <a:t>t_staff</a:t>
                      </a:r>
                      <a:r>
                        <a:rPr kumimoji="0" lang="en-US" sz="1500" kern="1200" dirty="0" smtClean="0">
                          <a:solidFill>
                            <a:schemeClr val="tx1"/>
                          </a:solidFill>
                          <a:latin typeface="+mn-lt"/>
                          <a:ea typeface="+mn-ea"/>
                          <a:cs typeface="+mn-cs"/>
                        </a:rPr>
                        <a:t>&gt;</a:t>
                      </a:r>
                    </a:p>
                    <a:p>
                      <a:r>
                        <a:rPr kumimoji="0" lang="en-US" sz="1500" kern="1200" dirty="0" smtClean="0">
                          <a:solidFill>
                            <a:schemeClr val="tx1"/>
                          </a:solidFill>
                          <a:latin typeface="+mn-lt"/>
                          <a:ea typeface="+mn-ea"/>
                          <a:cs typeface="+mn-cs"/>
                        </a:rPr>
                        <a:t>		&lt;</a:t>
                      </a:r>
                      <a:r>
                        <a:rPr kumimoji="0" lang="en-US" sz="1500" kern="1200" dirty="0" err="1" smtClean="0">
                          <a:solidFill>
                            <a:schemeClr val="tx1"/>
                          </a:solidFill>
                          <a:latin typeface="+mn-lt"/>
                          <a:ea typeface="+mn-ea"/>
                          <a:cs typeface="+mn-cs"/>
                        </a:rPr>
                        <a:t>org_name</a:t>
                      </a:r>
                      <a:r>
                        <a:rPr kumimoji="0" lang="en-US" sz="1500" kern="1200" dirty="0" smtClean="0">
                          <a:solidFill>
                            <a:schemeClr val="tx1"/>
                          </a:solidFill>
                          <a:latin typeface="+mn-lt"/>
                          <a:ea typeface="+mn-ea"/>
                          <a:cs typeface="+mn-cs"/>
                        </a:rPr>
                        <a:t>&gt;string&lt;/</a:t>
                      </a:r>
                      <a:r>
                        <a:rPr kumimoji="0" lang="en-US" sz="1500" kern="1200" dirty="0" err="1" smtClean="0">
                          <a:solidFill>
                            <a:schemeClr val="tx1"/>
                          </a:solidFill>
                          <a:latin typeface="+mn-lt"/>
                          <a:ea typeface="+mn-ea"/>
                          <a:cs typeface="+mn-cs"/>
                        </a:rPr>
                        <a:t>org_name</a:t>
                      </a:r>
                      <a:r>
                        <a:rPr kumimoji="0" lang="en-US" sz="1500" kern="1200" dirty="0" smtClean="0">
                          <a:solidFill>
                            <a:schemeClr val="tx1"/>
                          </a:solidFill>
                          <a:latin typeface="+mn-lt"/>
                          <a:ea typeface="+mn-ea"/>
                          <a:cs typeface="+mn-cs"/>
                        </a:rPr>
                        <a:t>&gt;</a:t>
                      </a:r>
                      <a:endParaRPr kumimoji="0" lang="zh-CN" altLang="en-US" sz="1500" kern="1200" dirty="0" smtClean="0">
                        <a:solidFill>
                          <a:schemeClr val="tx1"/>
                        </a:solidFill>
                        <a:latin typeface="+mn-lt"/>
                        <a:ea typeface="+mn-ea"/>
                        <a:cs typeface="+mn-cs"/>
                      </a:endParaRPr>
                    </a:p>
                    <a:p>
                      <a:r>
                        <a:rPr kumimoji="0" lang="en-US" sz="1500" kern="1200" dirty="0" smtClean="0">
                          <a:solidFill>
                            <a:schemeClr val="tx1"/>
                          </a:solidFill>
                          <a:latin typeface="+mn-lt"/>
                          <a:ea typeface="+mn-ea"/>
                          <a:cs typeface="+mn-cs"/>
                        </a:rPr>
                        <a:t>		…..</a:t>
                      </a:r>
                      <a:endParaRPr kumimoji="0" lang="zh-CN" altLang="en-US" sz="1500" kern="1200" dirty="0" smtClean="0">
                        <a:solidFill>
                          <a:schemeClr val="tx1"/>
                        </a:solidFill>
                        <a:latin typeface="+mn-lt"/>
                        <a:ea typeface="+mn-ea"/>
                        <a:cs typeface="+mn-cs"/>
                      </a:endParaRPr>
                    </a:p>
                    <a:p>
                      <a:r>
                        <a:rPr kumimoji="0" lang="en-US" sz="1500" kern="1200" dirty="0" smtClean="0">
                          <a:solidFill>
                            <a:schemeClr val="tx1"/>
                          </a:solidFill>
                          <a:latin typeface="+mn-lt"/>
                          <a:ea typeface="+mn-ea"/>
                          <a:cs typeface="+mn-cs"/>
                        </a:rPr>
                        <a:t>                                              &lt;</a:t>
                      </a:r>
                      <a:r>
                        <a:rPr kumimoji="0" lang="en-US" sz="1500" kern="1200" dirty="0" err="1" smtClean="0">
                          <a:solidFill>
                            <a:schemeClr val="tx1"/>
                          </a:solidFill>
                          <a:latin typeface="+mn-lt"/>
                          <a:ea typeface="+mn-ea"/>
                          <a:cs typeface="+mn-cs"/>
                        </a:rPr>
                        <a:t>t_staff_addr</a:t>
                      </a:r>
                      <a:r>
                        <a:rPr kumimoji="0" lang="en-US" sz="1500" kern="1200" dirty="0" smtClean="0">
                          <a:solidFill>
                            <a:schemeClr val="tx1"/>
                          </a:solidFill>
                          <a:latin typeface="+mn-lt"/>
                          <a:ea typeface="+mn-ea"/>
                          <a:cs typeface="+mn-cs"/>
                        </a:rPr>
                        <a:t>&gt;</a:t>
                      </a:r>
                      <a:endParaRPr kumimoji="0" lang="zh-CN" altLang="en-US" sz="1500" kern="1200" dirty="0" smtClean="0">
                        <a:solidFill>
                          <a:schemeClr val="tx1"/>
                        </a:solidFill>
                        <a:latin typeface="+mn-lt"/>
                        <a:ea typeface="+mn-ea"/>
                        <a:cs typeface="+mn-cs"/>
                      </a:endParaRPr>
                    </a:p>
                    <a:p>
                      <a:r>
                        <a:rPr kumimoji="0" lang="en-US" sz="1500" kern="1200" dirty="0" smtClean="0">
                          <a:solidFill>
                            <a:schemeClr val="tx1"/>
                          </a:solidFill>
                          <a:latin typeface="+mn-lt"/>
                          <a:ea typeface="+mn-ea"/>
                          <a:cs typeface="+mn-cs"/>
                        </a:rPr>
                        <a:t>			   &lt;</a:t>
                      </a:r>
                      <a:r>
                        <a:rPr kumimoji="0" lang="en-US" sz="1500" kern="1200" dirty="0" err="1" smtClean="0">
                          <a:solidFill>
                            <a:schemeClr val="tx1"/>
                          </a:solidFill>
                          <a:latin typeface="+mn-lt"/>
                          <a:ea typeface="+mn-ea"/>
                          <a:cs typeface="+mn-cs"/>
                        </a:rPr>
                        <a:t>business_no</a:t>
                      </a:r>
                      <a:r>
                        <a:rPr kumimoji="0" lang="en-US" sz="1500" kern="1200" dirty="0" smtClean="0">
                          <a:solidFill>
                            <a:schemeClr val="tx1"/>
                          </a:solidFill>
                          <a:latin typeface="+mn-lt"/>
                          <a:ea typeface="+mn-ea"/>
                          <a:cs typeface="+mn-cs"/>
                        </a:rPr>
                        <a:t>&gt;string&lt;/</a:t>
                      </a:r>
                      <a:r>
                        <a:rPr kumimoji="0" lang="en-US" sz="1500" kern="1200" dirty="0" err="1" smtClean="0">
                          <a:solidFill>
                            <a:schemeClr val="tx1"/>
                          </a:solidFill>
                          <a:latin typeface="+mn-lt"/>
                          <a:ea typeface="+mn-ea"/>
                          <a:cs typeface="+mn-cs"/>
                        </a:rPr>
                        <a:t>business_no</a:t>
                      </a:r>
                      <a:r>
                        <a:rPr kumimoji="0" lang="en-US" sz="1500" kern="1200" dirty="0" smtClean="0">
                          <a:solidFill>
                            <a:schemeClr val="tx1"/>
                          </a:solidFill>
                          <a:latin typeface="+mn-lt"/>
                          <a:ea typeface="+mn-ea"/>
                          <a:cs typeface="+mn-cs"/>
                        </a:rPr>
                        <a:t>&gt;</a:t>
                      </a:r>
                      <a:endParaRPr kumimoji="0" lang="zh-CN" altLang="en-US" sz="1500" kern="1200" dirty="0" smtClean="0">
                        <a:solidFill>
                          <a:schemeClr val="tx1"/>
                        </a:solidFill>
                        <a:latin typeface="+mn-lt"/>
                        <a:ea typeface="+mn-ea"/>
                        <a:cs typeface="+mn-cs"/>
                      </a:endParaRPr>
                    </a:p>
                    <a:p>
                      <a:r>
                        <a:rPr kumimoji="0" lang="en-US" sz="1500" kern="1200" dirty="0" smtClean="0">
                          <a:solidFill>
                            <a:schemeClr val="tx1"/>
                          </a:solidFill>
                          <a:latin typeface="+mn-lt"/>
                          <a:ea typeface="+mn-ea"/>
                          <a:cs typeface="+mn-cs"/>
                        </a:rPr>
                        <a:t>			        ……..</a:t>
                      </a:r>
                    </a:p>
                    <a:p>
                      <a:r>
                        <a:rPr kumimoji="0" lang="en-US" sz="1500" kern="1200" dirty="0" smtClean="0">
                          <a:solidFill>
                            <a:schemeClr val="tx1"/>
                          </a:solidFill>
                          <a:latin typeface="+mn-lt"/>
                          <a:ea typeface="+mn-ea"/>
                          <a:cs typeface="+mn-cs"/>
                        </a:rPr>
                        <a:t>                                              &lt;/</a:t>
                      </a:r>
                      <a:r>
                        <a:rPr kumimoji="0" lang="en-US" sz="1500" kern="1200" dirty="0" err="1" smtClean="0">
                          <a:solidFill>
                            <a:schemeClr val="tx1"/>
                          </a:solidFill>
                          <a:latin typeface="+mn-lt"/>
                          <a:ea typeface="+mn-ea"/>
                          <a:cs typeface="+mn-cs"/>
                        </a:rPr>
                        <a:t>t_staff_addr</a:t>
                      </a:r>
                      <a:r>
                        <a:rPr kumimoji="0" lang="en-US" sz="1500" kern="1200" dirty="0" smtClean="0">
                          <a:solidFill>
                            <a:schemeClr val="tx1"/>
                          </a:solidFill>
                          <a:latin typeface="+mn-lt"/>
                          <a:ea typeface="+mn-ea"/>
                          <a:cs typeface="+mn-cs"/>
                        </a:rPr>
                        <a:t>&gt;</a:t>
                      </a:r>
                      <a:endParaRPr kumimoji="0" lang="zh-CN" altLang="en-US" sz="1500" kern="1200" dirty="0" smtClean="0">
                        <a:solidFill>
                          <a:schemeClr val="tx1"/>
                        </a:solidFill>
                        <a:latin typeface="+mn-lt"/>
                        <a:ea typeface="+mn-ea"/>
                        <a:cs typeface="+mn-cs"/>
                      </a:endParaRPr>
                    </a:p>
                    <a:p>
                      <a:r>
                        <a:rPr kumimoji="0" lang="en-US" sz="1500" kern="1200" dirty="0" smtClean="0">
                          <a:solidFill>
                            <a:schemeClr val="tx1"/>
                          </a:solidFill>
                          <a:latin typeface="+mn-lt"/>
                          <a:ea typeface="+mn-ea"/>
                          <a:cs typeface="+mn-cs"/>
                        </a:rPr>
                        <a:t>	&lt;/</a:t>
                      </a:r>
                      <a:r>
                        <a:rPr kumimoji="0" lang="en-US" sz="1500" kern="1200" dirty="0" err="1" smtClean="0">
                          <a:solidFill>
                            <a:schemeClr val="tx1"/>
                          </a:solidFill>
                          <a:latin typeface="+mn-lt"/>
                          <a:ea typeface="+mn-ea"/>
                          <a:cs typeface="+mn-cs"/>
                        </a:rPr>
                        <a:t>t_staff</a:t>
                      </a:r>
                      <a:r>
                        <a:rPr kumimoji="0" lang="en-US" sz="1500" kern="1200" dirty="0" smtClean="0">
                          <a:solidFill>
                            <a:schemeClr val="tx1"/>
                          </a:solidFill>
                          <a:latin typeface="+mn-lt"/>
                          <a:ea typeface="+mn-ea"/>
                          <a:cs typeface="+mn-cs"/>
                        </a:rPr>
                        <a:t>&gt;</a:t>
                      </a:r>
                      <a:endParaRPr kumimoji="0" lang="zh-CN" altLang="en-US" sz="1500" kern="1200" dirty="0" smtClean="0">
                        <a:solidFill>
                          <a:schemeClr val="tx1"/>
                        </a:solidFill>
                        <a:latin typeface="+mn-lt"/>
                        <a:ea typeface="+mn-ea"/>
                        <a:cs typeface="+mn-cs"/>
                      </a:endParaRPr>
                    </a:p>
                    <a:p>
                      <a:r>
                        <a:rPr kumimoji="0" lang="en-US" sz="1500" kern="1200" dirty="0" smtClean="0">
                          <a:solidFill>
                            <a:schemeClr val="tx1"/>
                          </a:solidFill>
                          <a:latin typeface="+mn-lt"/>
                          <a:ea typeface="+mn-ea"/>
                          <a:cs typeface="+mn-cs"/>
                        </a:rPr>
                        <a:t>&lt;/ </a:t>
                      </a:r>
                      <a:r>
                        <a:rPr kumimoji="0" lang="en-US" sz="1500" kern="1200" dirty="0" err="1" smtClean="0">
                          <a:solidFill>
                            <a:schemeClr val="tx1"/>
                          </a:solidFill>
                          <a:latin typeface="+mn-lt"/>
                          <a:ea typeface="+mn-ea"/>
                          <a:cs typeface="+mn-cs"/>
                        </a:rPr>
                        <a:t>dataAttachment</a:t>
                      </a:r>
                      <a:r>
                        <a:rPr kumimoji="0" lang="en-US" sz="1500" kern="1200" dirty="0" smtClean="0">
                          <a:solidFill>
                            <a:schemeClr val="tx1"/>
                          </a:solidFill>
                          <a:latin typeface="+mn-lt"/>
                          <a:ea typeface="+mn-ea"/>
                          <a:cs typeface="+mn-cs"/>
                        </a:rPr>
                        <a:t>&gt;</a:t>
                      </a:r>
                      <a:endParaRPr kumimoji="0" lang="zh-CN" altLang="en-US" sz="15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0" lang="en-US" sz="1600" kern="1200" dirty="0" smtClean="0">
                          <a:solidFill>
                            <a:schemeClr val="tx1"/>
                          </a:solidFill>
                          <a:latin typeface="+mn-lt"/>
                          <a:ea typeface="+mn-ea"/>
                          <a:cs typeface="+mn-cs"/>
                        </a:rPr>
                        <a:t>&lt;/</a:t>
                      </a:r>
                      <a:r>
                        <a:rPr kumimoji="0" lang="en-US" sz="1600" kern="1200" dirty="0" err="1" smtClean="0">
                          <a:solidFill>
                            <a:schemeClr val="tx1"/>
                          </a:solidFill>
                          <a:latin typeface="+mn-lt"/>
                          <a:ea typeface="+mn-ea"/>
                          <a:cs typeface="+mn-cs"/>
                        </a:rPr>
                        <a:t>dataPackage</a:t>
                      </a:r>
                      <a:r>
                        <a:rPr kumimoji="0" lang="en-US" sz="1600" kern="1200" dirty="0" smtClean="0">
                          <a:solidFill>
                            <a:schemeClr val="tx1"/>
                          </a:solidFill>
                          <a:latin typeface="+mn-lt"/>
                          <a:ea typeface="+mn-ea"/>
                          <a:cs typeface="+mn-cs"/>
                        </a:rPr>
                        <a:t>&gt;</a:t>
                      </a:r>
                      <a:endParaRPr kumimoji="0" lang="zh-CN" altLang="en-US" sz="1600" kern="1200" dirty="0" smtClean="0">
                        <a:solidFill>
                          <a:schemeClr val="tx1"/>
                        </a:solidFill>
                        <a:latin typeface="+mn-lt"/>
                        <a:ea typeface="+mn-ea"/>
                        <a:cs typeface="+mn-cs"/>
                      </a:endParaRPr>
                    </a:p>
                  </a:txBody>
                  <a:tcPr marL="42481" marR="424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0961" name="Rectangle 1"/>
          <p:cNvSpPr>
            <a:spLocks noChangeArrowheads="1"/>
          </p:cNvSpPr>
          <p:nvPr/>
        </p:nvSpPr>
        <p:spPr bwMode="auto">
          <a:xfrm>
            <a:off x="357158" y="642918"/>
            <a:ext cx="857256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266700" fontAlgn="base">
              <a:spcBef>
                <a:spcPct val="0"/>
              </a:spcBef>
              <a:spcAft>
                <a:spcPct val="0"/>
              </a:spcAft>
            </a:pPr>
            <a:r>
              <a:rPr lang="en-US" b="1" dirty="0" smtClean="0">
                <a:latin typeface="+mn-ea"/>
              </a:rPr>
              <a:t>XML</a:t>
            </a:r>
            <a:r>
              <a:rPr lang="zh-CN" altLang="en-US" b="1" dirty="0" smtClean="0">
                <a:latin typeface="+mn-ea"/>
              </a:rPr>
              <a:t>附件格式是以业务表单名的复数形式作为根标签（即业务表名</a:t>
            </a:r>
            <a:r>
              <a:rPr lang="en-US" b="1" dirty="0" smtClean="0">
                <a:latin typeface="+mn-ea"/>
              </a:rPr>
              <a:t>+”s”</a:t>
            </a:r>
            <a:r>
              <a:rPr lang="zh-CN" altLang="en-US" b="1" dirty="0" smtClean="0">
                <a:latin typeface="+mn-ea"/>
              </a:rPr>
              <a:t>），在根标签中每一条记录对应一个</a:t>
            </a:r>
            <a:r>
              <a:rPr lang="en-US" b="1" dirty="0" smtClean="0">
                <a:latin typeface="+mn-ea"/>
              </a:rPr>
              <a:t>XML</a:t>
            </a:r>
            <a:r>
              <a:rPr lang="zh-CN" altLang="en-US" b="1" dirty="0" smtClean="0">
                <a:latin typeface="+mn-ea"/>
              </a:rPr>
              <a:t>内容。例如批量提交从业人员记录。</a:t>
            </a:r>
            <a:endParaRPr kumimoji="0" lang="zh-CN" altLang="en-US" b="1" i="0" u="none" strike="noStrike" cap="none" normalizeH="0" baseline="0" dirty="0" smtClean="0">
              <a:ln>
                <a:noFill/>
              </a:ln>
              <a:solidFill>
                <a:schemeClr val="tx1"/>
              </a:solidFill>
              <a:effectLst/>
              <a:latin typeface="+mn-ea"/>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857232"/>
            <a:ext cx="8229600" cy="5467368"/>
          </a:xfrm>
        </p:spPr>
        <p:txBody>
          <a:bodyPr>
            <a:normAutofit/>
          </a:bodyPr>
          <a:lstStyle/>
          <a:p>
            <a:r>
              <a:rPr lang="zh-CN" altLang="en-US" dirty="0" smtClean="0">
                <a:latin typeface="+mn-ea"/>
              </a:rPr>
              <a:t>控制字段的填写</a:t>
            </a:r>
            <a:endParaRPr lang="zh-CN" altLang="en-US" dirty="0">
              <a:latin typeface="+mn-ea"/>
            </a:endParaRPr>
          </a:p>
        </p:txBody>
      </p:sp>
      <p:graphicFrame>
        <p:nvGraphicFramePr>
          <p:cNvPr id="4" name="表格 3"/>
          <p:cNvGraphicFramePr>
            <a:graphicFrameLocks noGrp="1"/>
          </p:cNvGraphicFramePr>
          <p:nvPr/>
        </p:nvGraphicFramePr>
        <p:xfrm>
          <a:off x="714348" y="1428736"/>
          <a:ext cx="7429552" cy="4702633"/>
        </p:xfrm>
        <a:graphic>
          <a:graphicData uri="http://schemas.openxmlformats.org/drawingml/2006/table">
            <a:tbl>
              <a:tblPr/>
              <a:tblGrid>
                <a:gridCol w="2195214"/>
                <a:gridCol w="5234338"/>
              </a:tblGrid>
              <a:tr h="264741">
                <a:tc>
                  <a:txBody>
                    <a:bodyPr/>
                    <a:lstStyle/>
                    <a:p>
                      <a:pPr algn="ctr">
                        <a:spcAft>
                          <a:spcPts val="0"/>
                        </a:spcAft>
                      </a:pPr>
                      <a:r>
                        <a:rPr lang="zh-CN" sz="1600" b="1" kern="100">
                          <a:latin typeface="Calibri"/>
                          <a:ea typeface="宋体"/>
                          <a:cs typeface="Times New Roman"/>
                        </a:rPr>
                        <a:t>字段名</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a:latin typeface="Calibri"/>
                          <a:ea typeface="宋体"/>
                          <a:cs typeface="Times New Roman"/>
                        </a:rPr>
                        <a:t>填写说明</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9482">
                <a:tc>
                  <a:txBody>
                    <a:bodyPr/>
                    <a:lstStyle/>
                    <a:p>
                      <a:pPr algn="l">
                        <a:spcAft>
                          <a:spcPts val="0"/>
                        </a:spcAft>
                      </a:pPr>
                      <a:r>
                        <a:rPr lang="zh-CN" sz="1600" b="1" kern="100">
                          <a:latin typeface="Calibri"/>
                          <a:ea typeface="宋体"/>
                          <a:cs typeface="Times New Roman"/>
                        </a:rPr>
                        <a:t>业务编（</a:t>
                      </a:r>
                      <a:r>
                        <a:rPr lang="en-US" sz="1600" b="1" kern="100">
                          <a:latin typeface="Calibri"/>
                          <a:ea typeface="宋体"/>
                          <a:cs typeface="Times New Roman"/>
                        </a:rPr>
                        <a:t>business_no</a:t>
                      </a:r>
                      <a:r>
                        <a:rPr lang="zh-CN" sz="1600" b="1" kern="100">
                          <a:latin typeface="Calibri"/>
                          <a:ea typeface="宋体"/>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1600" b="1" kern="100">
                          <a:latin typeface="Calibri"/>
                          <a:ea typeface="宋体"/>
                          <a:cs typeface="Times New Roman"/>
                        </a:rPr>
                        <a:t>是医院用来唯一该条记录的一个号码。具有父子表关系的表记录之间“业务编号”必须是一致的。必须填写该字段内容。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4222">
                <a:tc>
                  <a:txBody>
                    <a:bodyPr/>
                    <a:lstStyle/>
                    <a:p>
                      <a:pPr algn="l">
                        <a:spcAft>
                          <a:spcPts val="0"/>
                        </a:spcAft>
                      </a:pPr>
                      <a:r>
                        <a:rPr lang="zh-CN" sz="1600" b="1" kern="100">
                          <a:latin typeface="Calibri"/>
                          <a:ea typeface="宋体"/>
                          <a:cs typeface="Times New Roman"/>
                        </a:rPr>
                        <a:t>数据保密等级</a:t>
                      </a:r>
                    </a:p>
                    <a:p>
                      <a:pPr algn="l">
                        <a:spcAft>
                          <a:spcPts val="0"/>
                        </a:spcAft>
                      </a:pPr>
                      <a:r>
                        <a:rPr lang="zh-CN" sz="1600" b="1" kern="100">
                          <a:latin typeface="Calibri"/>
                          <a:ea typeface="宋体"/>
                          <a:cs typeface="Times New Roman"/>
                        </a:rPr>
                        <a:t>（</a:t>
                      </a:r>
                      <a:r>
                        <a:rPr lang="en-US" sz="1600" b="1" kern="100">
                          <a:latin typeface="Calibri"/>
                          <a:ea typeface="宋体"/>
                          <a:cs typeface="Times New Roman"/>
                        </a:rPr>
                        <a:t>data_rank</a:t>
                      </a:r>
                      <a:r>
                        <a:rPr lang="zh-CN" sz="1600" b="1" kern="100">
                          <a:latin typeface="Calibri"/>
                          <a:ea typeface="宋体"/>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b="1" kern="100">
                          <a:latin typeface="宋体"/>
                          <a:ea typeface="宋体"/>
                          <a:cs typeface="Times New Roman"/>
                        </a:rPr>
                        <a:t>0:</a:t>
                      </a:r>
                      <a:r>
                        <a:rPr lang="zh-CN" sz="1600" b="1" kern="100">
                          <a:latin typeface="Calibri"/>
                          <a:ea typeface="宋体"/>
                          <a:cs typeface="Times New Roman"/>
                        </a:rPr>
                        <a:t>公开的，任何登陆到平台的人都可以查看该文档</a:t>
                      </a:r>
                      <a:r>
                        <a:rPr lang="en-US" sz="1600" b="1" kern="100">
                          <a:latin typeface="Calibri"/>
                          <a:ea typeface="宋体"/>
                          <a:cs typeface="Times New Roman"/>
                        </a:rPr>
                        <a:t/>
                      </a:r>
                      <a:br>
                        <a:rPr lang="en-US" sz="1600" b="1" kern="100">
                          <a:latin typeface="Calibri"/>
                          <a:ea typeface="宋体"/>
                          <a:cs typeface="Times New Roman"/>
                        </a:rPr>
                      </a:br>
                      <a:r>
                        <a:rPr lang="en-US" sz="1600" b="1" kern="100">
                          <a:latin typeface="Calibri"/>
                          <a:ea typeface="宋体"/>
                          <a:cs typeface="Times New Roman"/>
                        </a:rPr>
                        <a:t>1:</a:t>
                      </a:r>
                      <a:r>
                        <a:rPr lang="zh-CN" sz="1600" b="1" kern="100">
                          <a:latin typeface="Calibri"/>
                          <a:ea typeface="宋体"/>
                          <a:cs typeface="Times New Roman"/>
                        </a:rPr>
                        <a:t>在就诊中，记录的所有的医护人员都可以查看</a:t>
                      </a:r>
                      <a:r>
                        <a:rPr lang="en-US" sz="1600" b="1" kern="100">
                          <a:latin typeface="Calibri"/>
                          <a:ea typeface="宋体"/>
                          <a:cs typeface="Times New Roman"/>
                        </a:rPr>
                        <a:t/>
                      </a:r>
                      <a:br>
                        <a:rPr lang="en-US" sz="1600" b="1" kern="100">
                          <a:latin typeface="Calibri"/>
                          <a:ea typeface="宋体"/>
                          <a:cs typeface="Times New Roman"/>
                        </a:rPr>
                      </a:br>
                      <a:r>
                        <a:rPr lang="en-US" sz="1600" b="1" kern="100">
                          <a:latin typeface="Calibri"/>
                          <a:ea typeface="宋体"/>
                          <a:cs typeface="Times New Roman"/>
                        </a:rPr>
                        <a:t>2:</a:t>
                      </a:r>
                      <a:r>
                        <a:rPr lang="zh-CN" sz="1600" b="1" kern="100">
                          <a:latin typeface="Calibri"/>
                          <a:ea typeface="宋体"/>
                          <a:cs typeface="Times New Roman"/>
                        </a:rPr>
                        <a:t>在业务活动中，记录的所有的医护人员都可以查看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9482">
                <a:tc>
                  <a:txBody>
                    <a:bodyPr/>
                    <a:lstStyle/>
                    <a:p>
                      <a:pPr algn="l">
                        <a:spcAft>
                          <a:spcPts val="0"/>
                        </a:spcAft>
                      </a:pPr>
                      <a:r>
                        <a:rPr lang="zh-CN" sz="1600" b="1" kern="100">
                          <a:latin typeface="Calibri"/>
                          <a:ea typeface="宋体"/>
                          <a:cs typeface="Times New Roman"/>
                        </a:rPr>
                        <a:t>业务更新时间</a:t>
                      </a:r>
                    </a:p>
                    <a:p>
                      <a:pPr algn="l">
                        <a:spcAft>
                          <a:spcPts val="0"/>
                        </a:spcAft>
                      </a:pPr>
                      <a:r>
                        <a:rPr lang="en-US" sz="1600" b="1" kern="100">
                          <a:latin typeface="宋体"/>
                          <a:ea typeface="宋体"/>
                          <a:cs typeface="Times New Roman"/>
                        </a:rPr>
                        <a:t>(update_time)</a:t>
                      </a:r>
                      <a:endParaRPr lang="zh-CN" sz="1600" b="1"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1600" b="1" kern="100">
                          <a:latin typeface="Calibri"/>
                          <a:ea typeface="宋体"/>
                          <a:cs typeface="Times New Roman"/>
                        </a:rPr>
                        <a:t>当对该条记录进行更新的时间。根据业务的发生时间填写。</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23704">
                <a:tc>
                  <a:txBody>
                    <a:bodyPr/>
                    <a:lstStyle/>
                    <a:p>
                      <a:pPr algn="l">
                        <a:spcAft>
                          <a:spcPts val="0"/>
                        </a:spcAft>
                      </a:pPr>
                      <a:r>
                        <a:rPr lang="zh-CN" sz="1600" b="1" kern="100">
                          <a:latin typeface="Calibri"/>
                          <a:ea typeface="宋体"/>
                          <a:cs typeface="Times New Roman"/>
                        </a:rPr>
                        <a:t>数据上传标识</a:t>
                      </a:r>
                    </a:p>
                    <a:p>
                      <a:pPr algn="l">
                        <a:spcAft>
                          <a:spcPts val="0"/>
                        </a:spcAft>
                      </a:pPr>
                      <a:r>
                        <a:rPr lang="en-US" sz="1600" b="1" kern="100">
                          <a:latin typeface="宋体"/>
                          <a:ea typeface="宋体"/>
                          <a:cs typeface="Times New Roman"/>
                        </a:rPr>
                        <a:t>(upload_status_mark)</a:t>
                      </a:r>
                      <a:endParaRPr lang="zh-CN" sz="1600" b="1"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1600" b="1" kern="100" dirty="0">
                          <a:latin typeface="Calibri"/>
                          <a:ea typeface="宋体"/>
                          <a:cs typeface="Times New Roman"/>
                        </a:rPr>
                        <a:t>标识与该条记录相关联的操作。</a:t>
                      </a:r>
                    </a:p>
                    <a:p>
                      <a:pPr algn="l">
                        <a:spcAft>
                          <a:spcPts val="0"/>
                        </a:spcAft>
                      </a:pPr>
                      <a:r>
                        <a:rPr lang="en-US" sz="1600" b="1" kern="100" dirty="0">
                          <a:latin typeface="宋体"/>
                          <a:ea typeface="宋体"/>
                          <a:cs typeface="Times New Roman"/>
                        </a:rPr>
                        <a:t>1:</a:t>
                      </a:r>
                      <a:r>
                        <a:rPr lang="zh-CN" sz="1600" b="1" kern="100" dirty="0">
                          <a:latin typeface="Calibri"/>
                          <a:ea typeface="宋体"/>
                          <a:cs typeface="Times New Roman"/>
                        </a:rPr>
                        <a:t>表示新增</a:t>
                      </a:r>
                    </a:p>
                    <a:p>
                      <a:pPr algn="l">
                        <a:spcAft>
                          <a:spcPts val="0"/>
                        </a:spcAft>
                      </a:pPr>
                      <a:r>
                        <a:rPr lang="en-US" sz="1600" b="1" kern="100" dirty="0">
                          <a:latin typeface="宋体"/>
                          <a:ea typeface="宋体"/>
                          <a:cs typeface="Times New Roman"/>
                        </a:rPr>
                        <a:t>2:</a:t>
                      </a:r>
                      <a:r>
                        <a:rPr lang="zh-CN" sz="1600" b="1" kern="100" dirty="0">
                          <a:latin typeface="Calibri"/>
                          <a:ea typeface="宋体"/>
                          <a:cs typeface="Times New Roman"/>
                        </a:rPr>
                        <a:t>表示覆盖或更新</a:t>
                      </a:r>
                    </a:p>
                    <a:p>
                      <a:pPr algn="l">
                        <a:spcAft>
                          <a:spcPts val="0"/>
                        </a:spcAft>
                      </a:pPr>
                      <a:r>
                        <a:rPr lang="en-US" sz="1600" b="1" kern="100" dirty="0">
                          <a:latin typeface="宋体"/>
                          <a:ea typeface="宋体"/>
                          <a:cs typeface="Times New Roman"/>
                        </a:rPr>
                        <a:t>3:</a:t>
                      </a:r>
                      <a:r>
                        <a:rPr lang="zh-CN" sz="1600" b="1" kern="100" dirty="0">
                          <a:latin typeface="Calibri"/>
                          <a:ea typeface="宋体"/>
                          <a:cs typeface="Times New Roman"/>
                        </a:rPr>
                        <a:t>表示删除</a:t>
                      </a:r>
                    </a:p>
                    <a:p>
                      <a:pPr algn="l">
                        <a:spcAft>
                          <a:spcPts val="0"/>
                        </a:spcAft>
                      </a:pPr>
                      <a:r>
                        <a:rPr lang="zh-CN" sz="1600" b="1" kern="100" dirty="0">
                          <a:latin typeface="Calibri"/>
                          <a:ea typeface="宋体"/>
                          <a:cs typeface="Times New Roman"/>
                        </a:rPr>
                        <a:t>需要填写该字段内容。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9482">
                <a:tc>
                  <a:txBody>
                    <a:bodyPr/>
                    <a:lstStyle/>
                    <a:p>
                      <a:pPr algn="l">
                        <a:spcAft>
                          <a:spcPts val="0"/>
                        </a:spcAft>
                      </a:pPr>
                      <a:r>
                        <a:rPr lang="zh-CN" sz="1600" b="1" kern="100">
                          <a:latin typeface="Calibri"/>
                          <a:ea typeface="宋体"/>
                          <a:cs typeface="Times New Roman"/>
                        </a:rPr>
                        <a:t>系统业务发生日期时间</a:t>
                      </a:r>
                    </a:p>
                    <a:p>
                      <a:pPr algn="l">
                        <a:spcAft>
                          <a:spcPts val="0"/>
                        </a:spcAft>
                      </a:pPr>
                      <a:r>
                        <a:rPr lang="en-US" sz="1600" b="1" kern="100">
                          <a:latin typeface="宋体"/>
                          <a:ea typeface="宋体"/>
                          <a:cs typeface="Times New Roman"/>
                        </a:rPr>
                        <a:t>(business_time)</a:t>
                      </a:r>
                      <a:endParaRPr lang="zh-CN" sz="1600" b="1"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1600" b="1" kern="100">
                          <a:latin typeface="Calibri"/>
                          <a:ea typeface="宋体"/>
                          <a:cs typeface="Times New Roman"/>
                        </a:rPr>
                        <a:t>是指该条记录产生的业务时间。需要填写该字段内容。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9482">
                <a:tc>
                  <a:txBody>
                    <a:bodyPr/>
                    <a:lstStyle/>
                    <a:p>
                      <a:pPr algn="l">
                        <a:spcAft>
                          <a:spcPts val="0"/>
                        </a:spcAft>
                      </a:pPr>
                      <a:r>
                        <a:rPr lang="zh-CN" sz="1600" b="1" kern="100">
                          <a:latin typeface="Calibri"/>
                          <a:ea typeface="宋体"/>
                          <a:cs typeface="Times New Roman"/>
                        </a:rPr>
                        <a:t>数据采集时间</a:t>
                      </a:r>
                    </a:p>
                    <a:p>
                      <a:pPr algn="l">
                        <a:spcAft>
                          <a:spcPts val="0"/>
                        </a:spcAft>
                      </a:pPr>
                      <a:r>
                        <a:rPr lang="en-US" sz="1600" b="1" kern="100">
                          <a:latin typeface="宋体"/>
                          <a:ea typeface="宋体"/>
                          <a:cs typeface="Times New Roman"/>
                        </a:rPr>
                        <a:t>(upload_time)</a:t>
                      </a:r>
                      <a:endParaRPr lang="zh-CN" sz="1600" b="1"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1600" b="1" kern="100" dirty="0">
                          <a:latin typeface="Calibri"/>
                          <a:ea typeface="宋体"/>
                          <a:cs typeface="Times New Roman"/>
                        </a:rPr>
                        <a:t>是指上传数据到平台的时间，并不是该条记录产生的业务时间。必须填写该字段内容。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格 5"/>
          <p:cNvGraphicFramePr>
            <a:graphicFrameLocks noGrp="1"/>
          </p:cNvGraphicFramePr>
          <p:nvPr/>
        </p:nvGraphicFramePr>
        <p:xfrm>
          <a:off x="500034" y="1500174"/>
          <a:ext cx="8143932" cy="4714908"/>
        </p:xfrm>
        <a:graphic>
          <a:graphicData uri="http://schemas.openxmlformats.org/drawingml/2006/table">
            <a:tbl>
              <a:tblPr/>
              <a:tblGrid>
                <a:gridCol w="8143932"/>
              </a:tblGrid>
              <a:tr h="4714908">
                <a:tc>
                  <a:txBody>
                    <a:bodyPr/>
                    <a:lstStyle/>
                    <a:p>
                      <a:r>
                        <a:rPr kumimoji="0" lang="zh-CN" altLang="en-US" sz="2000" kern="1200" dirty="0" smtClean="0">
                          <a:solidFill>
                            <a:schemeClr val="tx1"/>
                          </a:solidFill>
                          <a:latin typeface="+mn-lt"/>
                          <a:ea typeface="+mn-ea"/>
                          <a:cs typeface="+mn-cs"/>
                        </a:rPr>
                        <a:t>       采集标准分为基础资源、管理资源、电子病历三部分，基础资源与管理资源数据采用结构化方式进行数据的上传。电子病历数据可以通过结构化方式上传业务数据内容，也可以通过</a:t>
                      </a:r>
                      <a:r>
                        <a:rPr kumimoji="0" lang="en-US" sz="2000" kern="1200" dirty="0" smtClean="0">
                          <a:solidFill>
                            <a:schemeClr val="tx1"/>
                          </a:solidFill>
                          <a:latin typeface="+mn-lt"/>
                          <a:ea typeface="+mn-ea"/>
                          <a:cs typeface="+mn-cs"/>
                        </a:rPr>
                        <a:t>word</a:t>
                      </a:r>
                      <a:r>
                        <a:rPr kumimoji="0" lang="zh-CN" altLang="en-US" sz="2000" kern="1200" dirty="0" smtClean="0">
                          <a:solidFill>
                            <a:schemeClr val="tx1"/>
                          </a:solidFill>
                          <a:latin typeface="+mn-lt"/>
                          <a:ea typeface="+mn-ea"/>
                          <a:cs typeface="+mn-cs"/>
                        </a:rPr>
                        <a:t>、</a:t>
                      </a:r>
                      <a:r>
                        <a:rPr kumimoji="0" lang="en-US" sz="2000" kern="1200" dirty="0" err="1" smtClean="0">
                          <a:solidFill>
                            <a:schemeClr val="tx1"/>
                          </a:solidFill>
                          <a:latin typeface="+mn-lt"/>
                          <a:ea typeface="+mn-ea"/>
                          <a:cs typeface="+mn-cs"/>
                        </a:rPr>
                        <a:t>pdf</a:t>
                      </a:r>
                      <a:r>
                        <a:rPr kumimoji="0" lang="zh-CN" altLang="en-US" sz="2000" kern="1200" dirty="0" smtClean="0">
                          <a:solidFill>
                            <a:schemeClr val="tx1"/>
                          </a:solidFill>
                          <a:latin typeface="+mn-lt"/>
                          <a:ea typeface="+mn-ea"/>
                          <a:cs typeface="+mn-cs"/>
                        </a:rPr>
                        <a:t>等非结构化的形式上传。当医疗机构的信息系统以结构化的形式存储业务数据时，按照结构化数据标准上传数据内容即可不必上传非结构化的报告数据；当机构的信息系统以非结构化的形式存储业务数据时，则只需上传能够关联该报告的基本就诊信息和相关报告文件即可。</a:t>
                      </a:r>
                    </a:p>
                    <a:p>
                      <a:r>
                        <a:rPr kumimoji="0" lang="zh-CN" altLang="en-US" sz="2000" kern="1200" dirty="0" smtClean="0">
                          <a:solidFill>
                            <a:schemeClr val="tx1"/>
                          </a:solidFill>
                          <a:latin typeface="+mn-lt"/>
                          <a:ea typeface="+mn-ea"/>
                          <a:cs typeface="+mn-cs"/>
                        </a:rPr>
                        <a:t>      在管理资源部分，对于医生的排班记录，只要求上传副高级别以上的排班记录信息。</a:t>
                      </a:r>
                      <a:endParaRPr lang="zh-CN" sz="2000" kern="100" dirty="0">
                        <a:latin typeface="Calibri"/>
                        <a:ea typeface="宋体"/>
                        <a:cs typeface="Times New Roman"/>
                      </a:endParaRPr>
                    </a:p>
                  </a:txBody>
                  <a:tcPr marL="42481" marR="424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矩形 3"/>
          <p:cNvSpPr/>
          <p:nvPr/>
        </p:nvSpPr>
        <p:spPr>
          <a:xfrm>
            <a:off x="714348" y="785794"/>
            <a:ext cx="3462486" cy="492443"/>
          </a:xfrm>
          <a:prstGeom prst="rect">
            <a:avLst/>
          </a:prstGeom>
        </p:spPr>
        <p:txBody>
          <a:bodyPr wrap="none">
            <a:spAutoFit/>
          </a:bodyPr>
          <a:lstStyle/>
          <a:p>
            <a:pPr marL="274320" lvl="0" indent="-274320">
              <a:spcBef>
                <a:spcPct val="20000"/>
              </a:spcBef>
              <a:buClr>
                <a:srgbClr val="0BD0D9"/>
              </a:buClr>
              <a:buSzPct val="95000"/>
              <a:buFont typeface="Wingdings 2"/>
              <a:buChar char=""/>
            </a:pPr>
            <a:r>
              <a:rPr lang="zh-CN" altLang="en-US" sz="2600" dirty="0" smtClean="0">
                <a:solidFill>
                  <a:prstClr val="black"/>
                </a:solidFill>
                <a:latin typeface="宋体"/>
              </a:rPr>
              <a:t>业务数据内容的填写</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857232"/>
            <a:ext cx="8229600" cy="5467368"/>
          </a:xfrm>
        </p:spPr>
        <p:txBody>
          <a:bodyPr>
            <a:normAutofit/>
          </a:bodyPr>
          <a:lstStyle/>
          <a:p>
            <a:r>
              <a:rPr lang="zh-CN" altLang="en-US" dirty="0" smtClean="0">
                <a:latin typeface="+mn-ea"/>
              </a:rPr>
              <a:t>标准文件夹内容说明</a:t>
            </a:r>
            <a:endParaRPr lang="en-US" altLang="zh-CN" dirty="0" smtClean="0">
              <a:latin typeface="+mn-ea"/>
            </a:endParaRPr>
          </a:p>
          <a:p>
            <a:r>
              <a:rPr lang="zh-CN" altLang="en-US" dirty="0" smtClean="0">
                <a:latin typeface="+mn-ea"/>
              </a:rPr>
              <a:t>表结构关系说明</a:t>
            </a:r>
            <a:endParaRPr lang="en-US" altLang="zh-CN" dirty="0" smtClean="0">
              <a:latin typeface="+mn-ea"/>
            </a:endParaRPr>
          </a:p>
          <a:p>
            <a:r>
              <a:rPr lang="en-US" altLang="zh-CN" dirty="0" smtClean="0">
                <a:latin typeface="+mn-ea"/>
              </a:rPr>
              <a:t>《</a:t>
            </a:r>
            <a:r>
              <a:rPr lang="zh-CN" altLang="en-US" dirty="0" smtClean="0">
                <a:latin typeface="+mn-ea"/>
              </a:rPr>
              <a:t>机构导出术语字典说明表</a:t>
            </a:r>
            <a:r>
              <a:rPr lang="en-US" altLang="zh-CN" dirty="0" smtClean="0">
                <a:latin typeface="+mn-ea"/>
              </a:rPr>
              <a:t>.</a:t>
            </a:r>
            <a:r>
              <a:rPr lang="en-US" altLang="zh-CN" dirty="0" err="1" smtClean="0">
                <a:latin typeface="+mn-ea"/>
              </a:rPr>
              <a:t>xlsx</a:t>
            </a:r>
            <a:r>
              <a:rPr lang="en-US" altLang="zh-CN" dirty="0" smtClean="0">
                <a:latin typeface="+mn-ea"/>
              </a:rPr>
              <a:t>》</a:t>
            </a:r>
            <a:r>
              <a:rPr lang="zh-CN" altLang="en-US" dirty="0" smtClean="0">
                <a:latin typeface="+mn-ea"/>
              </a:rPr>
              <a:t>说明</a:t>
            </a:r>
          </a:p>
          <a:p>
            <a:endParaRPr lang="zh-CN" altLang="en-US" dirty="0">
              <a:latin typeface="+mn-ea"/>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14282" y="928670"/>
            <a:ext cx="5357850" cy="523220"/>
          </a:xfrm>
          <a:prstGeom prst="rect">
            <a:avLst/>
          </a:prstGeom>
        </p:spPr>
        <p:txBody>
          <a:bodyPr wrap="square">
            <a:spAutoFit/>
          </a:bodyPr>
          <a:lstStyle/>
          <a:p>
            <a:r>
              <a:rPr lang="en-US" altLang="zh-CN"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ea"/>
              </a:rPr>
              <a:t>1</a:t>
            </a:r>
            <a:r>
              <a:rPr lang="zh-CN" alt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ea"/>
              </a:rPr>
              <a:t>、交互说明</a:t>
            </a:r>
            <a:endParaRPr lang="en-US" altLang="zh-CN"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ea"/>
            </a:endParaRPr>
          </a:p>
        </p:txBody>
      </p:sp>
      <p:pic>
        <p:nvPicPr>
          <p:cNvPr id="6" name="图片 5" descr="采集流程图.bmp"/>
          <p:cNvPicPr/>
          <p:nvPr/>
        </p:nvPicPr>
        <p:blipFill>
          <a:blip r:embed="rId2"/>
          <a:stretch>
            <a:fillRect/>
          </a:stretch>
        </p:blipFill>
        <p:spPr>
          <a:xfrm>
            <a:off x="785786" y="1428736"/>
            <a:ext cx="7715304" cy="457203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p:nvPr/>
        </p:nvPicPr>
        <p:blipFill>
          <a:blip r:embed="rId2"/>
          <a:srcRect/>
          <a:stretch>
            <a:fillRect/>
          </a:stretch>
        </p:blipFill>
        <p:spPr bwMode="auto">
          <a:xfrm>
            <a:off x="1000100" y="1214422"/>
            <a:ext cx="7358114" cy="4572032"/>
          </a:xfrm>
          <a:prstGeom prst="rect">
            <a:avLst/>
          </a:prstGeom>
          <a:noFill/>
          <a:ln w="9525">
            <a:noFill/>
            <a:miter lim="800000"/>
            <a:headEnd/>
            <a:tailEnd/>
          </a:ln>
        </p:spPr>
      </p:pic>
      <p:sp>
        <p:nvSpPr>
          <p:cNvPr id="4" name="矩形 3"/>
          <p:cNvSpPr/>
          <p:nvPr/>
        </p:nvSpPr>
        <p:spPr>
          <a:xfrm>
            <a:off x="642910" y="428604"/>
            <a:ext cx="5357850" cy="523220"/>
          </a:xfrm>
          <a:prstGeom prst="rect">
            <a:avLst/>
          </a:prstGeom>
        </p:spPr>
        <p:txBody>
          <a:bodyPr wrap="square">
            <a:spAutoFit/>
          </a:bodyPr>
          <a:lstStyle/>
          <a:p>
            <a:r>
              <a:rPr lang="en-US" altLang="zh-CN"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ea"/>
              </a:rPr>
              <a:t>2</a:t>
            </a:r>
            <a:r>
              <a:rPr lang="zh-CN" alt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ea"/>
              </a:rPr>
              <a:t>、患者身份判断功能的完善</a:t>
            </a:r>
            <a:endParaRPr lang="en-US" altLang="zh-CN"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ea"/>
            </a:endParaRPr>
          </a:p>
        </p:txBody>
      </p:sp>
      <p:sp>
        <p:nvSpPr>
          <p:cNvPr id="6" name="矩形 5"/>
          <p:cNvSpPr/>
          <p:nvPr/>
        </p:nvSpPr>
        <p:spPr>
          <a:xfrm>
            <a:off x="1714480" y="3929065"/>
            <a:ext cx="1643074" cy="571504"/>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1"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par>
                          <p:cTn id="8" fill="hold">
                            <p:stCondLst>
                              <p:cond delay="500"/>
                            </p:stCondLst>
                            <p:childTnLst>
                              <p:par>
                                <p:cTn id="9" presetID="11" presetClass="entr" presetSubtype="0" fill="hold" grpId="0" nodeType="afterEffect">
                                  <p:stCondLst>
                                    <p:cond delay="0"/>
                                  </p:stCondLst>
                                  <p:childTnLst>
                                    <p:set>
                                      <p:cBhvr>
                                        <p:cTn id="10" dur="2000">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2" nodeType="clickEffect">
                                  <p:stCondLst>
                                    <p:cond delay="0"/>
                                  </p:stCondLst>
                                  <p:childTnLst>
                                    <p:set>
                                      <p:cBhvr>
                                        <p:cTn id="14"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6" grpId="2"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71472" y="1714488"/>
            <a:ext cx="8229600" cy="3467104"/>
          </a:xfrm>
        </p:spPr>
        <p:txBody>
          <a:bodyPr>
            <a:normAutofit/>
          </a:bodyPr>
          <a:lstStyle/>
          <a:p>
            <a:r>
              <a:rPr lang="zh-CN" altLang="en-US" dirty="0" smtClean="0"/>
              <a:t>门诊患者数据要求当天上传，其中</a:t>
            </a:r>
            <a:r>
              <a:rPr lang="en-US" dirty="0" smtClean="0"/>
              <a:t>his</a:t>
            </a:r>
            <a:r>
              <a:rPr lang="zh-CN" altLang="en-US" dirty="0" smtClean="0"/>
              <a:t>部分的“就诊登记、入出院</a:t>
            </a:r>
            <a:r>
              <a:rPr lang="zh-CN" altLang="en-US" dirty="0" smtClean="0"/>
              <a:t>登记”</a:t>
            </a:r>
            <a:r>
              <a:rPr lang="zh-CN" altLang="en-US" dirty="0" smtClean="0"/>
              <a:t>要求实时传。住院患者数据在患者出院后七天内上传。</a:t>
            </a:r>
            <a:endParaRPr lang="zh-CN" altLang="en-US" dirty="0">
              <a:latin typeface="+mn-ea"/>
            </a:endParaRPr>
          </a:p>
        </p:txBody>
      </p:sp>
      <p:sp>
        <p:nvSpPr>
          <p:cNvPr id="4" name="矩形 3"/>
          <p:cNvSpPr/>
          <p:nvPr/>
        </p:nvSpPr>
        <p:spPr>
          <a:xfrm>
            <a:off x="500034" y="1000108"/>
            <a:ext cx="5357850" cy="523220"/>
          </a:xfrm>
          <a:prstGeom prst="rect">
            <a:avLst/>
          </a:prstGeom>
        </p:spPr>
        <p:txBody>
          <a:bodyPr wrap="square">
            <a:spAutoFit/>
          </a:bodyPr>
          <a:lstStyle/>
          <a:p>
            <a:r>
              <a:rPr lang="en-US" altLang="zh-CN"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ea"/>
              </a:rPr>
              <a:t>3</a:t>
            </a:r>
            <a:r>
              <a:rPr lang="zh-CN" alt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ea"/>
              </a:rPr>
              <a:t>、数据上传时间点</a:t>
            </a:r>
            <a:endParaRPr lang="en-US" altLang="zh-CN"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e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数据上传实施步骤.bmp"/>
          <p:cNvPicPr/>
          <p:nvPr/>
        </p:nvPicPr>
        <p:blipFill>
          <a:blip r:embed="rId2"/>
          <a:stretch>
            <a:fillRect/>
          </a:stretch>
        </p:blipFill>
        <p:spPr>
          <a:xfrm>
            <a:off x="785786" y="1643050"/>
            <a:ext cx="8143932" cy="3071834"/>
          </a:xfrm>
          <a:prstGeom prst="rect">
            <a:avLst/>
          </a:prstGeom>
        </p:spPr>
      </p:pic>
      <p:sp>
        <p:nvSpPr>
          <p:cNvPr id="5" name="矩形 4"/>
          <p:cNvSpPr/>
          <p:nvPr/>
        </p:nvSpPr>
        <p:spPr>
          <a:xfrm>
            <a:off x="500034" y="1000108"/>
            <a:ext cx="5357850" cy="523220"/>
          </a:xfrm>
          <a:prstGeom prst="rect">
            <a:avLst/>
          </a:prstGeom>
        </p:spPr>
        <p:txBody>
          <a:bodyPr wrap="square">
            <a:spAutoFit/>
          </a:bodyPr>
          <a:lstStyle/>
          <a:p>
            <a:r>
              <a:rPr lang="en-US" altLang="zh-CN"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ea"/>
              </a:rPr>
              <a:t>4</a:t>
            </a:r>
            <a:r>
              <a:rPr lang="zh-CN" alt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ea"/>
              </a:rPr>
              <a:t>、数据采集流程</a:t>
            </a:r>
            <a:endParaRPr lang="en-US" altLang="zh-CN"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ea"/>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格 5"/>
          <p:cNvGraphicFramePr>
            <a:graphicFrameLocks noGrp="1"/>
          </p:cNvGraphicFramePr>
          <p:nvPr/>
        </p:nvGraphicFramePr>
        <p:xfrm>
          <a:off x="500034" y="1500174"/>
          <a:ext cx="8143932" cy="4714908"/>
        </p:xfrm>
        <a:graphic>
          <a:graphicData uri="http://schemas.openxmlformats.org/drawingml/2006/table">
            <a:tbl>
              <a:tblPr/>
              <a:tblGrid>
                <a:gridCol w="8143932"/>
              </a:tblGrid>
              <a:tr h="4714908">
                <a:tc>
                  <a:txBody>
                    <a:bodyPr/>
                    <a:lstStyle/>
                    <a:p>
                      <a:r>
                        <a:rPr kumimoji="0" lang="zh-CN" altLang="en-US" sz="2000" kern="1200" dirty="0" smtClean="0">
                          <a:solidFill>
                            <a:schemeClr val="tx1"/>
                          </a:solidFill>
                          <a:latin typeface="+mn-lt"/>
                          <a:ea typeface="+mn-ea"/>
                          <a:cs typeface="+mn-cs"/>
                        </a:rPr>
                        <a:t>       医院向健康管理平台上传</a:t>
                      </a:r>
                      <a:r>
                        <a:rPr kumimoji="0" lang="en-US" sz="2000" kern="1200" dirty="0" smtClean="0">
                          <a:solidFill>
                            <a:schemeClr val="tx1"/>
                          </a:solidFill>
                          <a:latin typeface="+mn-lt"/>
                          <a:ea typeface="+mn-ea"/>
                          <a:cs typeface="+mn-cs"/>
                        </a:rPr>
                        <a:t>/</a:t>
                      </a:r>
                      <a:r>
                        <a:rPr kumimoji="0" lang="zh-CN" altLang="en-US" sz="2000" kern="1200" dirty="0" smtClean="0">
                          <a:solidFill>
                            <a:schemeClr val="tx1"/>
                          </a:solidFill>
                          <a:latin typeface="+mn-lt"/>
                          <a:ea typeface="+mn-ea"/>
                          <a:cs typeface="+mn-cs"/>
                        </a:rPr>
                        <a:t>导出本机构正在使用的基础术语字典，平台在获得机构的术语字典标准后，进行映射处理，然后由医院确认和纠正映射关系的正确性。对于“必填”项的术语</a:t>
                      </a:r>
                      <a:r>
                        <a:rPr kumimoji="0" lang="en-US" altLang="zh-CN" sz="2000" kern="1200" dirty="0" smtClean="0">
                          <a:solidFill>
                            <a:schemeClr val="tx1"/>
                          </a:solidFill>
                          <a:latin typeface="+mn-lt"/>
                          <a:ea typeface="+mn-ea"/>
                          <a:cs typeface="+mn-cs"/>
                        </a:rPr>
                        <a:t>/</a:t>
                      </a:r>
                      <a:r>
                        <a:rPr kumimoji="0" lang="zh-CN" altLang="en-US" sz="2000" kern="1200" dirty="0" smtClean="0">
                          <a:solidFill>
                            <a:schemeClr val="tx1"/>
                          </a:solidFill>
                          <a:latin typeface="+mn-lt"/>
                          <a:ea typeface="+mn-ea"/>
                          <a:cs typeface="+mn-cs"/>
                        </a:rPr>
                        <a:t>字典标准，如果医院没有，则参考平台标准填写；对于“非必填”项数据，医院有此数据则填写医院的数据。</a:t>
                      </a:r>
                      <a:endParaRPr lang="zh-CN" sz="2000" kern="100" dirty="0">
                        <a:latin typeface="Calibri"/>
                        <a:ea typeface="宋体"/>
                        <a:cs typeface="Times New Roman"/>
                      </a:endParaRPr>
                    </a:p>
                  </a:txBody>
                  <a:tcPr marL="42481" marR="424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矩形 3"/>
          <p:cNvSpPr/>
          <p:nvPr/>
        </p:nvSpPr>
        <p:spPr>
          <a:xfrm>
            <a:off x="714348" y="785794"/>
            <a:ext cx="3462486" cy="492443"/>
          </a:xfrm>
          <a:prstGeom prst="rect">
            <a:avLst/>
          </a:prstGeom>
        </p:spPr>
        <p:txBody>
          <a:bodyPr wrap="none">
            <a:spAutoFit/>
          </a:bodyPr>
          <a:lstStyle/>
          <a:p>
            <a:pPr marL="274320" lvl="0" indent="-274320">
              <a:spcBef>
                <a:spcPct val="20000"/>
              </a:spcBef>
              <a:buClr>
                <a:srgbClr val="0BD0D9"/>
              </a:buClr>
              <a:buSzPct val="95000"/>
              <a:buFont typeface="Wingdings 2"/>
              <a:buChar char=""/>
            </a:pPr>
            <a:r>
              <a:rPr lang="zh-CN" altLang="en-US" sz="2600" dirty="0" smtClean="0">
                <a:solidFill>
                  <a:prstClr val="black"/>
                </a:solidFill>
                <a:latin typeface="宋体"/>
              </a:rPr>
              <a:t>术语字典内容的填写</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857232"/>
            <a:ext cx="8229600" cy="3714776"/>
          </a:xfrm>
        </p:spPr>
        <p:txBody>
          <a:bodyPr>
            <a:normAutofit/>
          </a:bodyPr>
          <a:lstStyle/>
          <a:p>
            <a:r>
              <a:rPr lang="zh-CN" altLang="en-US" dirty="0" smtClean="0">
                <a:latin typeface="+mn-ea"/>
              </a:rPr>
              <a:t>为了有效的评价各个医疗机构上传的数据质量，采集过程监控与评价系统从以下几个方面进行监控和评价：</a:t>
            </a:r>
          </a:p>
          <a:p>
            <a:pPr lvl="1">
              <a:buFont typeface="Wingdings" pitchFamily="2" charset="2"/>
              <a:buChar char="ü"/>
            </a:pPr>
            <a:r>
              <a:rPr lang="en-US" altLang="zh-CN" dirty="0" smtClean="0">
                <a:latin typeface="+mn-ea"/>
              </a:rPr>
              <a:t>1</a:t>
            </a:r>
            <a:r>
              <a:rPr lang="zh-CN" altLang="en-US" dirty="0" smtClean="0">
                <a:latin typeface="+mn-ea"/>
              </a:rPr>
              <a:t>、代码值及代码名称非空性判定</a:t>
            </a:r>
            <a:endParaRPr lang="zh-CN" altLang="en-US" sz="2400" dirty="0" smtClean="0">
              <a:latin typeface="+mn-ea"/>
            </a:endParaRPr>
          </a:p>
          <a:p>
            <a:pPr lvl="1">
              <a:buFont typeface="Wingdings" pitchFamily="2" charset="2"/>
              <a:buChar char="ü"/>
            </a:pPr>
            <a:r>
              <a:rPr lang="en-US" altLang="zh-CN" dirty="0" smtClean="0">
                <a:latin typeface="+mn-ea"/>
              </a:rPr>
              <a:t>2</a:t>
            </a:r>
            <a:r>
              <a:rPr lang="zh-CN" altLang="en-US" dirty="0" smtClean="0">
                <a:latin typeface="+mn-ea"/>
              </a:rPr>
              <a:t>、数据值判定，根据上传数据项的值判定是否符合该数据项定义，如数据类型、长度及必填项。</a:t>
            </a:r>
          </a:p>
          <a:p>
            <a:pPr lvl="1">
              <a:buFont typeface="Wingdings" pitchFamily="2" charset="2"/>
              <a:buChar char="ü"/>
            </a:pPr>
            <a:r>
              <a:rPr lang="en-US" altLang="zh-CN" dirty="0" smtClean="0">
                <a:latin typeface="+mn-ea"/>
              </a:rPr>
              <a:t>3</a:t>
            </a:r>
            <a:r>
              <a:rPr lang="zh-CN" altLang="en-US" dirty="0" smtClean="0">
                <a:latin typeface="+mn-ea"/>
              </a:rPr>
              <a:t>、空值率判定，采集监控及评价系统在数据采集是统计每张表数据项空置率，为以后数据质量评价提供依据。</a:t>
            </a:r>
            <a:endParaRPr lang="en-US" altLang="zh-CN" dirty="0" smtClean="0">
              <a:latin typeface="+mn-ea"/>
            </a:endParaRPr>
          </a:p>
          <a:p>
            <a:pPr lvl="1">
              <a:buFont typeface="Wingdings" pitchFamily="2" charset="2"/>
              <a:buChar char="ü"/>
            </a:pPr>
            <a:r>
              <a:rPr lang="en-US" altLang="zh-CN" dirty="0" smtClean="0">
                <a:latin typeface="+mn-ea"/>
              </a:rPr>
              <a:t>4</a:t>
            </a:r>
            <a:r>
              <a:rPr lang="zh-CN" altLang="en-US" dirty="0" smtClean="0">
                <a:latin typeface="+mn-ea"/>
              </a:rPr>
              <a:t>、数据上传及时性方面</a:t>
            </a:r>
            <a:endParaRPr lang="zh-CN" altLang="en-US" dirty="0">
              <a:latin typeface="+mn-ea"/>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000100" y="928670"/>
            <a:ext cx="3635162" cy="461665"/>
          </a:xfrm>
          <a:prstGeom prst="rect">
            <a:avLst/>
          </a:prstGeom>
        </p:spPr>
        <p:txBody>
          <a:bodyPr wrap="none">
            <a:spAutoFit/>
          </a:bodyPr>
          <a:lstStyle/>
          <a:p>
            <a:r>
              <a:rPr lang="zh-CN" altLang="en-US" sz="2400" dirty="0" smtClean="0">
                <a:latin typeface="+mn-ea"/>
              </a:rPr>
              <a:t>医院</a:t>
            </a:r>
            <a:r>
              <a:rPr lang="en-US" sz="2400" dirty="0" err="1" smtClean="0">
                <a:latin typeface="+mn-ea"/>
              </a:rPr>
              <a:t>Webservice</a:t>
            </a:r>
            <a:r>
              <a:rPr lang="zh-CN" altLang="en-US" sz="2400" dirty="0" smtClean="0">
                <a:latin typeface="+mn-ea"/>
              </a:rPr>
              <a:t>接口规范</a:t>
            </a:r>
            <a:endParaRPr lang="zh-CN" altLang="en-US" sz="2400" dirty="0">
              <a:latin typeface="+mn-ea"/>
            </a:endParaRPr>
          </a:p>
        </p:txBody>
      </p:sp>
      <p:sp>
        <p:nvSpPr>
          <p:cNvPr id="1026" name="Rectangle 2"/>
          <p:cNvSpPr>
            <a:spLocks noChangeArrowheads="1"/>
          </p:cNvSpPr>
          <p:nvPr/>
        </p:nvSpPr>
        <p:spPr bwMode="auto">
          <a:xfrm>
            <a:off x="1071538" y="1285860"/>
            <a:ext cx="3643338" cy="857812"/>
          </a:xfrm>
          <a:prstGeom prst="rect">
            <a:avLst/>
          </a:prstGeom>
          <a:noFill/>
          <a:ln w="9525">
            <a:noFill/>
            <a:miter lim="800000"/>
            <a:headEnd/>
            <a:tailEnd/>
          </a:ln>
          <a:effectLst/>
        </p:spPr>
        <p:txBody>
          <a:bodyPr vert="horz" wrap="square" lIns="266616" tIns="177744" rIns="91440" bIns="184092"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zh-CN" sz="1600" b="1" i="0" u="none" strike="noStrike" cap="none" normalizeH="0" baseline="0" dirty="0" smtClean="0">
                <a:ln>
                  <a:noFill/>
                </a:ln>
                <a:solidFill>
                  <a:schemeClr val="tx1"/>
                </a:solidFill>
                <a:effectLst/>
                <a:latin typeface="Cambria" pitchFamily="18" charset="0"/>
                <a:ea typeface="宋体" pitchFamily="2" charset="-122"/>
                <a:cs typeface="Times New Roman" pitchFamily="18" charset="0"/>
              </a:rPr>
              <a:t>单条数据上传接口规范</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zh-CN" sz="1600" b="0" i="0" u="none" strike="noStrike" cap="none" normalizeH="0" baseline="0" dirty="0" smtClean="0">
              <a:ln>
                <a:noFill/>
              </a:ln>
              <a:solidFill>
                <a:schemeClr val="tx1"/>
              </a:solidFill>
              <a:effectLst/>
              <a:latin typeface="Arial" pitchFamily="34" charset="0"/>
              <a:ea typeface="宋体" pitchFamily="2" charset="-122"/>
            </a:endParaRPr>
          </a:p>
        </p:txBody>
      </p:sp>
      <p:graphicFrame>
        <p:nvGraphicFramePr>
          <p:cNvPr id="6" name="表格 5"/>
          <p:cNvGraphicFramePr>
            <a:graphicFrameLocks noGrp="1"/>
          </p:cNvGraphicFramePr>
          <p:nvPr/>
        </p:nvGraphicFramePr>
        <p:xfrm>
          <a:off x="1428728" y="1785927"/>
          <a:ext cx="7358114" cy="4847941"/>
        </p:xfrm>
        <a:graphic>
          <a:graphicData uri="http://schemas.openxmlformats.org/drawingml/2006/table">
            <a:tbl>
              <a:tblPr/>
              <a:tblGrid>
                <a:gridCol w="1424977"/>
                <a:gridCol w="5933137"/>
              </a:tblGrid>
              <a:tr h="265302">
                <a:tc>
                  <a:txBody>
                    <a:bodyPr/>
                    <a:lstStyle/>
                    <a:p>
                      <a:pPr algn="l">
                        <a:lnSpc>
                          <a:spcPct val="150000"/>
                        </a:lnSpc>
                        <a:spcAft>
                          <a:spcPts val="0"/>
                        </a:spcAft>
                      </a:pPr>
                      <a:r>
                        <a:rPr lang="zh-CN" sz="1500" kern="100" dirty="0">
                          <a:latin typeface="Calibri"/>
                          <a:ea typeface="宋体"/>
                          <a:cs typeface="Times New Roman"/>
                        </a:rPr>
                        <a:t>功能说明</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zh-CN" sz="1500" kern="100">
                          <a:latin typeface="Calibri"/>
                          <a:ea typeface="宋体"/>
                          <a:cs typeface="Times New Roman"/>
                        </a:rPr>
                        <a:t>医院端通过该服务提交单条业务数据</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302">
                <a:tc>
                  <a:txBody>
                    <a:bodyPr/>
                    <a:lstStyle/>
                    <a:p>
                      <a:pPr algn="just">
                        <a:lnSpc>
                          <a:spcPct val="150000"/>
                        </a:lnSpc>
                        <a:spcAft>
                          <a:spcPts val="0"/>
                        </a:spcAft>
                      </a:pPr>
                      <a:r>
                        <a:rPr lang="zh-CN" sz="1500" kern="100">
                          <a:latin typeface="Calibri"/>
                          <a:ea typeface="宋体"/>
                          <a:cs typeface="Times New Roman"/>
                        </a:rPr>
                        <a:t>通讯方式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zh-CN" sz="1500" kern="100">
                          <a:latin typeface="Calibri"/>
                          <a:ea typeface="宋体"/>
                          <a:cs typeface="Times New Roman"/>
                        </a:rPr>
                        <a:t>同步通讯方式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26512">
                <a:tc>
                  <a:txBody>
                    <a:bodyPr/>
                    <a:lstStyle/>
                    <a:p>
                      <a:pPr algn="just">
                        <a:lnSpc>
                          <a:spcPct val="150000"/>
                        </a:lnSpc>
                        <a:spcAft>
                          <a:spcPts val="0"/>
                        </a:spcAft>
                      </a:pPr>
                      <a:r>
                        <a:rPr lang="zh-CN" sz="1500" kern="100">
                          <a:latin typeface="Calibri"/>
                          <a:ea typeface="宋体"/>
                          <a:cs typeface="Times New Roman"/>
                        </a:rPr>
                        <a:t>采集范围</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n-US" sz="1500" kern="100" dirty="0">
                          <a:latin typeface="宋体"/>
                          <a:ea typeface="宋体"/>
                          <a:cs typeface="Times New Roman"/>
                        </a:rPr>
                        <a:t>1</a:t>
                      </a:r>
                      <a:r>
                        <a:rPr lang="zh-CN" sz="1500" kern="100" dirty="0">
                          <a:latin typeface="Calibri"/>
                          <a:ea typeface="宋体"/>
                          <a:cs typeface="Times New Roman"/>
                        </a:rPr>
                        <a:t>、患者</a:t>
                      </a:r>
                      <a:r>
                        <a:rPr lang="zh-CN" sz="1500" kern="100" dirty="0" smtClean="0">
                          <a:latin typeface="Calibri"/>
                          <a:ea typeface="宋体"/>
                          <a:cs typeface="Times New Roman"/>
                        </a:rPr>
                        <a:t>信息</a:t>
                      </a:r>
                      <a:r>
                        <a:rPr lang="zh-CN" altLang="en-US" sz="1500" kern="100" dirty="0" smtClean="0">
                          <a:latin typeface="Calibri"/>
                          <a:ea typeface="宋体"/>
                          <a:cs typeface="Times New Roman"/>
                        </a:rPr>
                        <a:t>等</a:t>
                      </a:r>
                      <a:endParaRPr lang="zh-CN" sz="1500" kern="100" dirty="0">
                        <a:latin typeface="Calibri"/>
                        <a:ea typeface="宋体"/>
                        <a:cs typeface="Times New Roman"/>
                      </a:endParaRPr>
                    </a:p>
                    <a:p>
                      <a:pPr algn="just">
                        <a:lnSpc>
                          <a:spcPct val="150000"/>
                        </a:lnSpc>
                        <a:spcAft>
                          <a:spcPts val="0"/>
                        </a:spcAft>
                      </a:pPr>
                      <a:r>
                        <a:rPr lang="en-US" sz="1500" kern="100" dirty="0">
                          <a:latin typeface="宋体"/>
                          <a:ea typeface="宋体"/>
                          <a:cs typeface="Times New Roman"/>
                        </a:rPr>
                        <a:t>2</a:t>
                      </a:r>
                      <a:r>
                        <a:rPr lang="zh-CN" sz="1500" kern="100" dirty="0">
                          <a:latin typeface="Calibri"/>
                          <a:ea typeface="宋体"/>
                          <a:cs typeface="Times New Roman"/>
                        </a:rPr>
                        <a:t>、患者医嘱开立</a:t>
                      </a:r>
                      <a:r>
                        <a:rPr lang="zh-CN" sz="1500" kern="100" dirty="0" smtClean="0">
                          <a:latin typeface="Calibri"/>
                          <a:ea typeface="宋体"/>
                          <a:cs typeface="Times New Roman"/>
                        </a:rPr>
                        <a:t>信息</a:t>
                      </a:r>
                      <a:r>
                        <a:rPr lang="zh-CN" altLang="en-US" sz="1500" kern="100" dirty="0" smtClean="0">
                          <a:latin typeface="Calibri"/>
                          <a:ea typeface="宋体"/>
                          <a:cs typeface="Times New Roman"/>
                        </a:rPr>
                        <a:t>等</a:t>
                      </a:r>
                      <a:r>
                        <a:rPr lang="zh-CN" sz="1500" kern="100" dirty="0" smtClean="0">
                          <a:latin typeface="Calibri"/>
                          <a:ea typeface="宋体"/>
                          <a:cs typeface="Times New Roman"/>
                        </a:rPr>
                        <a:t>。</a:t>
                      </a:r>
                      <a:endParaRPr lang="zh-CN" sz="1500" kern="100" dirty="0">
                        <a:latin typeface="Calibri"/>
                        <a:ea typeface="宋体"/>
                        <a:cs typeface="Times New Roman"/>
                      </a:endParaRPr>
                    </a:p>
                    <a:p>
                      <a:pPr algn="just">
                        <a:lnSpc>
                          <a:spcPct val="150000"/>
                        </a:lnSpc>
                        <a:spcAft>
                          <a:spcPts val="0"/>
                        </a:spcAft>
                      </a:pPr>
                      <a:r>
                        <a:rPr lang="en-US" sz="1500" kern="100" dirty="0">
                          <a:latin typeface="宋体"/>
                          <a:ea typeface="宋体"/>
                          <a:cs typeface="Times New Roman"/>
                        </a:rPr>
                        <a:t>3</a:t>
                      </a:r>
                      <a:r>
                        <a:rPr lang="zh-CN" sz="1500" kern="100" dirty="0">
                          <a:latin typeface="Calibri"/>
                          <a:ea typeface="宋体"/>
                          <a:cs typeface="Times New Roman"/>
                        </a:rPr>
                        <a:t>、患者病历数据、体检</a:t>
                      </a:r>
                      <a:r>
                        <a:rPr lang="zh-CN" sz="1500" kern="100" dirty="0" smtClean="0">
                          <a:latin typeface="Calibri"/>
                          <a:ea typeface="宋体"/>
                          <a:cs typeface="Times New Roman"/>
                        </a:rPr>
                        <a:t>数据</a:t>
                      </a:r>
                      <a:r>
                        <a:rPr lang="zh-CN" altLang="en-US" sz="1500" kern="100" dirty="0" smtClean="0">
                          <a:latin typeface="Calibri"/>
                          <a:ea typeface="宋体"/>
                          <a:cs typeface="Times New Roman"/>
                        </a:rPr>
                        <a:t>等</a:t>
                      </a:r>
                      <a:r>
                        <a:rPr lang="zh-CN" sz="1500" kern="100" dirty="0" smtClean="0">
                          <a:latin typeface="Calibri"/>
                          <a:ea typeface="宋体"/>
                          <a:cs typeface="Times New Roman"/>
                        </a:rPr>
                        <a:t>。</a:t>
                      </a:r>
                      <a:endParaRPr lang="zh-CN" sz="1500" kern="100" dirty="0">
                        <a:latin typeface="Calibri"/>
                        <a:ea typeface="宋体"/>
                        <a:cs typeface="Times New Roman"/>
                      </a:endParaRPr>
                    </a:p>
                    <a:p>
                      <a:pPr algn="just">
                        <a:lnSpc>
                          <a:spcPct val="150000"/>
                        </a:lnSpc>
                        <a:spcAft>
                          <a:spcPts val="0"/>
                        </a:spcAft>
                      </a:pPr>
                      <a:r>
                        <a:rPr lang="zh-CN" sz="1500" kern="100" dirty="0">
                          <a:latin typeface="Calibri"/>
                          <a:ea typeface="宋体"/>
                          <a:cs typeface="Times New Roman"/>
                        </a:rPr>
                        <a:t>详细参考“</a:t>
                      </a:r>
                      <a:r>
                        <a:rPr lang="en-US" sz="1500" kern="100" dirty="0">
                          <a:latin typeface="Calibri"/>
                          <a:ea typeface="宋体"/>
                          <a:cs typeface="Times New Roman"/>
                        </a:rPr>
                        <a:t>3.1</a:t>
                      </a:r>
                      <a:r>
                        <a:rPr lang="zh-CN" sz="1500" kern="100" dirty="0">
                          <a:latin typeface="Calibri"/>
                          <a:ea typeface="宋体"/>
                          <a:cs typeface="Times New Roman"/>
                        </a:rPr>
                        <a:t>数据采集范围及提交优先级”内容，对于及时上传内容采用该方式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302">
                <a:tc>
                  <a:txBody>
                    <a:bodyPr/>
                    <a:lstStyle/>
                    <a:p>
                      <a:pPr algn="just">
                        <a:lnSpc>
                          <a:spcPct val="150000"/>
                        </a:lnSpc>
                        <a:spcAft>
                          <a:spcPts val="0"/>
                        </a:spcAft>
                      </a:pPr>
                      <a:r>
                        <a:rPr lang="zh-CN" sz="1500" kern="100">
                          <a:latin typeface="Calibri"/>
                          <a:ea typeface="宋体"/>
                          <a:cs typeface="Times New Roman"/>
                        </a:rPr>
                        <a:t>服务地址</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n-US" sz="1500" kern="100">
                          <a:latin typeface="宋体"/>
                          <a:ea typeface="宋体"/>
                          <a:cs typeface="Times New Roman"/>
                        </a:rPr>
                        <a:t>http://IP:Port/ishare/ws/gdHip/uploadData</a:t>
                      </a:r>
                      <a:endParaRPr lang="zh-CN" sz="150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731">
                <a:tc>
                  <a:txBody>
                    <a:bodyPr/>
                    <a:lstStyle/>
                    <a:p>
                      <a:pPr algn="just">
                        <a:lnSpc>
                          <a:spcPct val="150000"/>
                        </a:lnSpc>
                        <a:spcAft>
                          <a:spcPts val="0"/>
                        </a:spcAft>
                      </a:pPr>
                      <a:r>
                        <a:rPr lang="zh-CN" sz="1500" kern="100">
                          <a:latin typeface="Calibri"/>
                          <a:ea typeface="宋体"/>
                          <a:cs typeface="Times New Roman"/>
                        </a:rPr>
                        <a:t>方法名</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n-US" sz="1500" kern="100">
                          <a:latin typeface="宋体"/>
                          <a:ea typeface="宋体"/>
                          <a:cs typeface="Times New Roman"/>
                        </a:rPr>
                        <a:t>uploadDataToIshare(</a:t>
                      </a:r>
                      <a:r>
                        <a:rPr lang="zh-CN" sz="1500" kern="100">
                          <a:latin typeface="Calibri"/>
                          <a:ea typeface="宋体"/>
                          <a:cs typeface="Times New Roman"/>
                        </a:rPr>
                        <a:t>参数</a:t>
                      </a:r>
                      <a:r>
                        <a:rPr lang="en-US" sz="1500" kern="100">
                          <a:latin typeface="Calibri"/>
                          <a:ea typeface="宋体"/>
                          <a:cs typeface="Times New Roman"/>
                        </a:rPr>
                        <a:t>1 uploadDataToIshare</a:t>
                      </a:r>
                      <a:r>
                        <a:rPr lang="zh-CN" sz="1500" kern="100">
                          <a:latin typeface="Calibri"/>
                          <a:ea typeface="宋体"/>
                          <a:cs typeface="Times New Roman"/>
                        </a:rPr>
                        <a:t>对象</a:t>
                      </a:r>
                      <a:r>
                        <a:rPr lang="en-US" sz="1500" kern="100">
                          <a:latin typeface="Calibri"/>
                          <a:ea typeface="宋体"/>
                          <a:cs typeface="Times New Roman"/>
                        </a:rPr>
                        <a:t>)</a:t>
                      </a:r>
                      <a:endParaRPr lang="zh-CN" sz="150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0605">
                <a:tc>
                  <a:txBody>
                    <a:bodyPr/>
                    <a:lstStyle/>
                    <a:p>
                      <a:pPr algn="just">
                        <a:lnSpc>
                          <a:spcPct val="150000"/>
                        </a:lnSpc>
                        <a:spcAft>
                          <a:spcPts val="0"/>
                        </a:spcAft>
                      </a:pPr>
                      <a:r>
                        <a:rPr lang="zh-CN" sz="1500" kern="100">
                          <a:latin typeface="Calibri"/>
                          <a:ea typeface="宋体"/>
                          <a:cs typeface="Times New Roman"/>
                        </a:rPr>
                        <a:t>入参说明</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zh-CN" sz="1500" kern="100">
                          <a:latin typeface="Calibri"/>
                          <a:ea typeface="宋体"/>
                          <a:cs typeface="Times New Roman"/>
                        </a:rPr>
                        <a:t>参数</a:t>
                      </a:r>
                      <a:r>
                        <a:rPr lang="en-US" sz="1500" kern="100">
                          <a:latin typeface="Calibri"/>
                          <a:ea typeface="宋体"/>
                          <a:cs typeface="Times New Roman"/>
                        </a:rPr>
                        <a:t>1</a:t>
                      </a:r>
                      <a:r>
                        <a:rPr lang="zh-CN" sz="1500" kern="100">
                          <a:latin typeface="Calibri"/>
                          <a:ea typeface="宋体"/>
                          <a:cs typeface="Times New Roman"/>
                        </a:rPr>
                        <a:t>：</a:t>
                      </a:r>
                      <a:r>
                        <a:rPr lang="en-US" sz="1500" kern="100">
                          <a:latin typeface="Calibri"/>
                          <a:ea typeface="宋体"/>
                          <a:cs typeface="Times New Roman"/>
                        </a:rPr>
                        <a:t>uploadDataToIshare</a:t>
                      </a:r>
                      <a:r>
                        <a:rPr lang="zh-CN" sz="1500" kern="100">
                          <a:latin typeface="Calibri"/>
                          <a:ea typeface="宋体"/>
                          <a:cs typeface="Times New Roman"/>
                        </a:rPr>
                        <a:t>对象中，每次上传某一张业务表的一条记录对象</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61210">
                <a:tc>
                  <a:txBody>
                    <a:bodyPr/>
                    <a:lstStyle/>
                    <a:p>
                      <a:pPr algn="just">
                        <a:lnSpc>
                          <a:spcPct val="150000"/>
                        </a:lnSpc>
                        <a:spcAft>
                          <a:spcPts val="0"/>
                        </a:spcAft>
                      </a:pPr>
                      <a:r>
                        <a:rPr lang="zh-CN" sz="1500" kern="100">
                          <a:latin typeface="Calibri"/>
                          <a:ea typeface="宋体"/>
                          <a:cs typeface="Times New Roman"/>
                        </a:rPr>
                        <a:t>返回值说明</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zh-CN" sz="1500" kern="100" dirty="0">
                          <a:latin typeface="Calibri"/>
                          <a:ea typeface="宋体"/>
                          <a:cs typeface="Times New Roman"/>
                        </a:rPr>
                        <a:t>对象 </a:t>
                      </a:r>
                      <a:r>
                        <a:rPr lang="en-US" sz="1500" kern="100" dirty="0">
                          <a:latin typeface="Calibri"/>
                          <a:ea typeface="宋体"/>
                          <a:cs typeface="Times New Roman"/>
                        </a:rPr>
                        <a:t>result</a:t>
                      </a:r>
                      <a:endParaRPr lang="zh-CN" sz="1500" kern="100" dirty="0">
                        <a:latin typeface="Calibri"/>
                        <a:ea typeface="宋体"/>
                        <a:cs typeface="Times New Roman"/>
                      </a:endParaRPr>
                    </a:p>
                    <a:p>
                      <a:pPr algn="just">
                        <a:lnSpc>
                          <a:spcPct val="150000"/>
                        </a:lnSpc>
                        <a:spcAft>
                          <a:spcPts val="0"/>
                        </a:spcAft>
                      </a:pPr>
                      <a:r>
                        <a:rPr lang="en-US" sz="1500" kern="100" dirty="0">
                          <a:latin typeface="宋体"/>
                          <a:ea typeface="宋体"/>
                          <a:cs typeface="Times New Roman"/>
                        </a:rPr>
                        <a:t>1</a:t>
                      </a:r>
                      <a:r>
                        <a:rPr lang="zh-CN" sz="1500" kern="100" dirty="0">
                          <a:latin typeface="Calibri"/>
                          <a:ea typeface="宋体"/>
                          <a:cs typeface="Times New Roman"/>
                        </a:rPr>
                        <a:t>、</a:t>
                      </a:r>
                      <a:r>
                        <a:rPr lang="en-US" sz="1500" kern="100" dirty="0">
                          <a:latin typeface="Calibri"/>
                          <a:ea typeface="宋体"/>
                          <a:cs typeface="Times New Roman"/>
                        </a:rPr>
                        <a:t>result</a:t>
                      </a:r>
                      <a:r>
                        <a:rPr lang="zh-CN" sz="1500" kern="100" dirty="0">
                          <a:latin typeface="Calibri"/>
                          <a:ea typeface="宋体"/>
                          <a:cs typeface="Times New Roman"/>
                        </a:rPr>
                        <a:t>对象属性</a:t>
                      </a:r>
                      <a:r>
                        <a:rPr lang="en-US" sz="1500" kern="100" dirty="0">
                          <a:latin typeface="Calibri"/>
                          <a:ea typeface="宋体"/>
                          <a:cs typeface="Times New Roman"/>
                        </a:rPr>
                        <a:t> </a:t>
                      </a:r>
                      <a:r>
                        <a:rPr lang="en-US" sz="1500" kern="100" dirty="0" err="1">
                          <a:latin typeface="Calibri"/>
                          <a:ea typeface="宋体"/>
                          <a:cs typeface="Times New Roman"/>
                        </a:rPr>
                        <a:t>statusCode</a:t>
                      </a:r>
                      <a:r>
                        <a:rPr lang="zh-CN" sz="1500" kern="100" dirty="0">
                          <a:latin typeface="Calibri"/>
                          <a:ea typeface="宋体"/>
                          <a:cs typeface="Times New Roman"/>
                        </a:rPr>
                        <a:t>，值为</a:t>
                      </a:r>
                      <a:r>
                        <a:rPr lang="en-US" sz="1500" kern="100" dirty="0">
                          <a:latin typeface="Calibri"/>
                          <a:ea typeface="宋体"/>
                          <a:cs typeface="Times New Roman"/>
                        </a:rPr>
                        <a:t>1</a:t>
                      </a:r>
                      <a:r>
                        <a:rPr lang="zh-CN" sz="1500" kern="100" dirty="0">
                          <a:latin typeface="Calibri"/>
                          <a:ea typeface="宋体"/>
                          <a:cs typeface="Times New Roman"/>
                        </a:rPr>
                        <a:t>：表示成功；值为</a:t>
                      </a:r>
                      <a:r>
                        <a:rPr lang="en-US" sz="1500" kern="100" dirty="0">
                          <a:latin typeface="Calibri"/>
                          <a:ea typeface="宋体"/>
                          <a:cs typeface="Times New Roman"/>
                        </a:rPr>
                        <a:t>0</a:t>
                      </a:r>
                      <a:r>
                        <a:rPr lang="zh-CN" sz="1500" kern="100" dirty="0">
                          <a:latin typeface="Calibri"/>
                          <a:ea typeface="宋体"/>
                          <a:cs typeface="Times New Roman"/>
                        </a:rPr>
                        <a:t>：表示失败；</a:t>
                      </a:r>
                    </a:p>
                    <a:p>
                      <a:pPr algn="just">
                        <a:lnSpc>
                          <a:spcPct val="150000"/>
                        </a:lnSpc>
                        <a:spcAft>
                          <a:spcPts val="0"/>
                        </a:spcAft>
                      </a:pPr>
                      <a:r>
                        <a:rPr lang="en-US" sz="1500" kern="100" dirty="0">
                          <a:latin typeface="宋体"/>
                          <a:ea typeface="宋体"/>
                          <a:cs typeface="Times New Roman"/>
                        </a:rPr>
                        <a:t>2</a:t>
                      </a:r>
                      <a:r>
                        <a:rPr lang="zh-CN" sz="1500" kern="100" dirty="0">
                          <a:latin typeface="Calibri"/>
                          <a:ea typeface="宋体"/>
                          <a:cs typeface="Times New Roman"/>
                        </a:rPr>
                        <a:t>、</a:t>
                      </a:r>
                      <a:r>
                        <a:rPr lang="en-US" sz="1500" kern="100" dirty="0">
                          <a:latin typeface="Calibri"/>
                          <a:ea typeface="宋体"/>
                          <a:cs typeface="Times New Roman"/>
                        </a:rPr>
                        <a:t>result</a:t>
                      </a:r>
                      <a:r>
                        <a:rPr lang="zh-CN" sz="1500" kern="100" dirty="0">
                          <a:latin typeface="Calibri"/>
                          <a:ea typeface="宋体"/>
                          <a:cs typeface="Times New Roman"/>
                        </a:rPr>
                        <a:t>对象属性</a:t>
                      </a:r>
                      <a:r>
                        <a:rPr lang="en-US" sz="1500" kern="100" dirty="0" err="1">
                          <a:latin typeface="Calibri"/>
                          <a:ea typeface="宋体"/>
                          <a:cs typeface="Times New Roman"/>
                        </a:rPr>
                        <a:t>statusDetail</a:t>
                      </a:r>
                      <a:r>
                        <a:rPr lang="zh-CN" sz="1500" kern="100" dirty="0">
                          <a:latin typeface="Calibri"/>
                          <a:ea typeface="宋体"/>
                          <a:cs typeface="Times New Roman"/>
                        </a:rPr>
                        <a:t>，表示失败原因的详细说明</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格 5"/>
          <p:cNvGraphicFramePr>
            <a:graphicFrameLocks noGrp="1"/>
          </p:cNvGraphicFramePr>
          <p:nvPr/>
        </p:nvGraphicFramePr>
        <p:xfrm>
          <a:off x="428596" y="1643050"/>
          <a:ext cx="8143932" cy="4714908"/>
        </p:xfrm>
        <a:graphic>
          <a:graphicData uri="http://schemas.openxmlformats.org/drawingml/2006/table">
            <a:tbl>
              <a:tblPr/>
              <a:tblGrid>
                <a:gridCol w="8143932"/>
              </a:tblGrid>
              <a:tr h="4714908">
                <a:tc>
                  <a:txBody>
                    <a:bodyPr/>
                    <a:lstStyle/>
                    <a:p>
                      <a:pPr algn="just">
                        <a:spcAft>
                          <a:spcPts val="0"/>
                        </a:spcAft>
                      </a:pPr>
                      <a:r>
                        <a:rPr lang="en-US" sz="2000" kern="100" dirty="0" smtClean="0">
                          <a:latin typeface="宋体"/>
                          <a:ea typeface="宋体"/>
                          <a:cs typeface="Times New Roman"/>
                        </a:rPr>
                        <a:t>&lt;?xml version="1.0" encoding="UTF-8"?&gt;</a:t>
                      </a:r>
                    </a:p>
                    <a:p>
                      <a:pPr algn="just">
                        <a:spcAft>
                          <a:spcPts val="0"/>
                        </a:spcAft>
                      </a:pPr>
                      <a:r>
                        <a:rPr lang="en-US" sz="2000" kern="100" dirty="0" smtClean="0">
                          <a:latin typeface="宋体"/>
                          <a:ea typeface="宋体"/>
                          <a:cs typeface="Times New Roman"/>
                        </a:rPr>
                        <a:t>&lt;</a:t>
                      </a:r>
                      <a:r>
                        <a:rPr lang="en-US" sz="2000" kern="100" dirty="0" err="1" smtClean="0">
                          <a:latin typeface="宋体"/>
                          <a:ea typeface="宋体"/>
                          <a:cs typeface="Times New Roman"/>
                        </a:rPr>
                        <a:t>uploadDataToIshare</a:t>
                      </a:r>
                      <a:r>
                        <a:rPr lang="en-US" sz="2000" kern="100" dirty="0" smtClean="0">
                          <a:latin typeface="宋体"/>
                          <a:ea typeface="宋体"/>
                          <a:cs typeface="Times New Roman"/>
                        </a:rPr>
                        <a:t>&gt;</a:t>
                      </a:r>
                    </a:p>
                    <a:p>
                      <a:pPr algn="just">
                        <a:spcAft>
                          <a:spcPts val="0"/>
                        </a:spcAft>
                      </a:pPr>
                      <a:r>
                        <a:rPr lang="en-US" sz="2000" kern="100" dirty="0" smtClean="0">
                          <a:latin typeface="宋体"/>
                          <a:ea typeface="宋体"/>
                          <a:cs typeface="Times New Roman"/>
                        </a:rPr>
                        <a:t>&lt;</a:t>
                      </a:r>
                      <a:r>
                        <a:rPr lang="en-US" sz="2000" kern="100" dirty="0" err="1" smtClean="0">
                          <a:latin typeface="宋体"/>
                          <a:ea typeface="宋体"/>
                          <a:cs typeface="Times New Roman"/>
                        </a:rPr>
                        <a:t>t_staff</a:t>
                      </a:r>
                      <a:r>
                        <a:rPr lang="en-US" sz="2000" kern="100" dirty="0" smtClean="0">
                          <a:latin typeface="宋体"/>
                          <a:ea typeface="宋体"/>
                          <a:cs typeface="Times New Roman"/>
                        </a:rPr>
                        <a:t>&gt;</a:t>
                      </a:r>
                    </a:p>
                    <a:p>
                      <a:pPr algn="just">
                        <a:spcAft>
                          <a:spcPts val="0"/>
                        </a:spcAft>
                      </a:pPr>
                      <a:r>
                        <a:rPr lang="en-US" sz="2000" kern="100" dirty="0" smtClean="0">
                          <a:latin typeface="宋体"/>
                          <a:ea typeface="宋体"/>
                          <a:cs typeface="Times New Roman"/>
                        </a:rPr>
                        <a:t>		&lt;</a:t>
                      </a:r>
                      <a:r>
                        <a:rPr lang="en-US" sz="2000" kern="100" dirty="0" err="1" smtClean="0">
                          <a:latin typeface="宋体"/>
                          <a:ea typeface="宋体"/>
                          <a:cs typeface="Times New Roman"/>
                        </a:rPr>
                        <a:t>business_no</a:t>
                      </a:r>
                      <a:r>
                        <a:rPr lang="en-US" sz="2000" kern="100" dirty="0" smtClean="0">
                          <a:latin typeface="宋体"/>
                          <a:ea typeface="宋体"/>
                          <a:cs typeface="Times New Roman"/>
                        </a:rPr>
                        <a:t>&gt;string&lt;/</a:t>
                      </a:r>
                      <a:r>
                        <a:rPr lang="en-US" sz="2000" kern="100" dirty="0" err="1" smtClean="0">
                          <a:latin typeface="宋体"/>
                          <a:ea typeface="宋体"/>
                          <a:cs typeface="Times New Roman"/>
                        </a:rPr>
                        <a:t>business_no</a:t>
                      </a:r>
                      <a:r>
                        <a:rPr lang="en-US" sz="2000" kern="100" dirty="0" smtClean="0">
                          <a:latin typeface="宋体"/>
                          <a:ea typeface="宋体"/>
                          <a:cs typeface="Times New Roman"/>
                        </a:rPr>
                        <a:t>&gt;</a:t>
                      </a:r>
                    </a:p>
                    <a:p>
                      <a:pPr algn="just">
                        <a:spcAft>
                          <a:spcPts val="0"/>
                        </a:spcAft>
                      </a:pPr>
                      <a:r>
                        <a:rPr lang="en-US" sz="2000" kern="100" dirty="0" smtClean="0">
                          <a:latin typeface="宋体"/>
                          <a:ea typeface="宋体"/>
                          <a:cs typeface="Times New Roman"/>
                        </a:rPr>
                        <a:t>		&lt;id&gt;string&lt;/id&gt;</a:t>
                      </a:r>
                    </a:p>
                    <a:p>
                      <a:pPr algn="just">
                        <a:spcAft>
                          <a:spcPts val="0"/>
                        </a:spcAft>
                      </a:pPr>
                      <a:r>
                        <a:rPr lang="en-US" sz="2000" kern="100" dirty="0" smtClean="0">
                          <a:latin typeface="宋体"/>
                          <a:ea typeface="宋体"/>
                          <a:cs typeface="Times New Roman"/>
                        </a:rPr>
                        <a:t>		&lt;</a:t>
                      </a:r>
                      <a:r>
                        <a:rPr lang="en-US" sz="2000" kern="100" dirty="0" err="1" smtClean="0">
                          <a:latin typeface="宋体"/>
                          <a:ea typeface="宋体"/>
                          <a:cs typeface="Times New Roman"/>
                        </a:rPr>
                        <a:t>org_code</a:t>
                      </a:r>
                      <a:r>
                        <a:rPr lang="en-US" sz="2000" kern="100" dirty="0" smtClean="0">
                          <a:latin typeface="宋体"/>
                          <a:ea typeface="宋体"/>
                          <a:cs typeface="Times New Roman"/>
                        </a:rPr>
                        <a:t>&gt;string&lt;/</a:t>
                      </a:r>
                      <a:r>
                        <a:rPr lang="en-US" sz="2000" kern="100" dirty="0" err="1" smtClean="0">
                          <a:latin typeface="宋体"/>
                          <a:ea typeface="宋体"/>
                          <a:cs typeface="Times New Roman"/>
                        </a:rPr>
                        <a:t>org_code</a:t>
                      </a:r>
                      <a:r>
                        <a:rPr lang="en-US" sz="2000" kern="100" dirty="0" smtClean="0">
                          <a:latin typeface="宋体"/>
                          <a:ea typeface="宋体"/>
                          <a:cs typeface="Times New Roman"/>
                        </a:rPr>
                        <a:t>&gt;</a:t>
                      </a:r>
                    </a:p>
                    <a:p>
                      <a:pPr algn="just">
                        <a:spcAft>
                          <a:spcPts val="0"/>
                        </a:spcAft>
                      </a:pPr>
                      <a:r>
                        <a:rPr lang="en-US" sz="2000" kern="100" dirty="0" smtClean="0">
                          <a:latin typeface="宋体"/>
                          <a:ea typeface="宋体"/>
                          <a:cs typeface="Times New Roman"/>
                        </a:rPr>
                        <a:t>		&lt;</a:t>
                      </a:r>
                      <a:r>
                        <a:rPr lang="en-US" sz="2000" kern="100" dirty="0" err="1" smtClean="0">
                          <a:latin typeface="宋体"/>
                          <a:ea typeface="宋体"/>
                          <a:cs typeface="Times New Roman"/>
                        </a:rPr>
                        <a:t>org_name</a:t>
                      </a:r>
                      <a:r>
                        <a:rPr lang="en-US" sz="2000" kern="100" dirty="0" smtClean="0">
                          <a:latin typeface="宋体"/>
                          <a:ea typeface="宋体"/>
                          <a:cs typeface="Times New Roman"/>
                        </a:rPr>
                        <a:t>&gt;string&lt;/</a:t>
                      </a:r>
                      <a:r>
                        <a:rPr lang="en-US" sz="2000" kern="100" dirty="0" err="1" smtClean="0">
                          <a:latin typeface="宋体"/>
                          <a:ea typeface="宋体"/>
                          <a:cs typeface="Times New Roman"/>
                        </a:rPr>
                        <a:t>org_name</a:t>
                      </a:r>
                      <a:r>
                        <a:rPr lang="en-US" sz="2000" kern="100" dirty="0" smtClean="0">
                          <a:latin typeface="宋体"/>
                          <a:ea typeface="宋体"/>
                          <a:cs typeface="Times New Roman"/>
                        </a:rPr>
                        <a:t>&gt;</a:t>
                      </a:r>
                    </a:p>
                    <a:p>
                      <a:pPr algn="just">
                        <a:spcAft>
                          <a:spcPts val="0"/>
                        </a:spcAft>
                      </a:pPr>
                      <a:r>
                        <a:rPr lang="en-US" sz="2000" kern="100" dirty="0" smtClean="0">
                          <a:latin typeface="宋体"/>
                          <a:ea typeface="宋体"/>
                          <a:cs typeface="Times New Roman"/>
                        </a:rPr>
                        <a:t>		&lt;</a:t>
                      </a:r>
                      <a:r>
                        <a:rPr lang="en-US" sz="2000" kern="100" dirty="0" err="1" smtClean="0">
                          <a:latin typeface="宋体"/>
                          <a:ea typeface="宋体"/>
                          <a:cs typeface="Times New Roman"/>
                        </a:rPr>
                        <a:t>t_staff_addr</a:t>
                      </a:r>
                      <a:r>
                        <a:rPr lang="en-US" sz="2000" kern="100" dirty="0" smtClean="0">
                          <a:latin typeface="宋体"/>
                          <a:ea typeface="宋体"/>
                          <a:cs typeface="Times New Roman"/>
                        </a:rPr>
                        <a:t>&gt;</a:t>
                      </a:r>
                    </a:p>
                    <a:p>
                      <a:pPr algn="just">
                        <a:spcAft>
                          <a:spcPts val="0"/>
                        </a:spcAft>
                      </a:pPr>
                      <a:r>
                        <a:rPr lang="en-US" sz="2000" kern="100" dirty="0" smtClean="0">
                          <a:latin typeface="宋体"/>
                          <a:ea typeface="宋体"/>
                          <a:cs typeface="Times New Roman"/>
                        </a:rPr>
                        <a:t>			&lt;</a:t>
                      </a:r>
                      <a:r>
                        <a:rPr lang="en-US" sz="2000" kern="100" dirty="0" err="1" smtClean="0">
                          <a:latin typeface="宋体"/>
                          <a:ea typeface="宋体"/>
                          <a:cs typeface="Times New Roman"/>
                        </a:rPr>
                        <a:t>business_no</a:t>
                      </a:r>
                      <a:r>
                        <a:rPr lang="en-US" sz="2000" kern="100" dirty="0" smtClean="0">
                          <a:latin typeface="宋体"/>
                          <a:ea typeface="宋体"/>
                          <a:cs typeface="Times New Roman"/>
                        </a:rPr>
                        <a:t>&gt;string&lt;/</a:t>
                      </a:r>
                      <a:r>
                        <a:rPr lang="en-US" sz="2000" kern="100" dirty="0" err="1" smtClean="0">
                          <a:latin typeface="宋体"/>
                          <a:ea typeface="宋体"/>
                          <a:cs typeface="Times New Roman"/>
                        </a:rPr>
                        <a:t>business_no</a:t>
                      </a:r>
                      <a:r>
                        <a:rPr lang="en-US" sz="2000" kern="100" dirty="0" smtClean="0">
                          <a:latin typeface="宋体"/>
                          <a:ea typeface="宋体"/>
                          <a:cs typeface="Times New Roman"/>
                        </a:rPr>
                        <a:t>&gt;</a:t>
                      </a:r>
                    </a:p>
                    <a:p>
                      <a:pPr algn="just">
                        <a:spcAft>
                          <a:spcPts val="0"/>
                        </a:spcAft>
                      </a:pPr>
                      <a:r>
                        <a:rPr lang="en-US" sz="2000" kern="100" dirty="0" smtClean="0">
                          <a:latin typeface="宋体"/>
                          <a:ea typeface="宋体"/>
                          <a:cs typeface="Times New Roman"/>
                        </a:rPr>
                        <a:t>			&lt;id&gt;string&lt;/id&gt;</a:t>
                      </a:r>
                    </a:p>
                    <a:p>
                      <a:pPr algn="just">
                        <a:spcAft>
                          <a:spcPts val="0"/>
                        </a:spcAft>
                      </a:pPr>
                      <a:r>
                        <a:rPr lang="en-US" sz="2000" kern="100" dirty="0" smtClean="0">
                          <a:latin typeface="宋体"/>
                          <a:ea typeface="宋体"/>
                          <a:cs typeface="Times New Roman"/>
                        </a:rPr>
                        <a:t>		&lt;/</a:t>
                      </a:r>
                      <a:r>
                        <a:rPr lang="en-US" sz="2000" kern="100" dirty="0" err="1" smtClean="0">
                          <a:latin typeface="宋体"/>
                          <a:ea typeface="宋体"/>
                          <a:cs typeface="Times New Roman"/>
                        </a:rPr>
                        <a:t>t_staff_addr</a:t>
                      </a:r>
                      <a:r>
                        <a:rPr lang="en-US" sz="2000" kern="100" dirty="0" smtClean="0">
                          <a:latin typeface="宋体"/>
                          <a:ea typeface="宋体"/>
                          <a:cs typeface="Times New Roman"/>
                        </a:rPr>
                        <a:t>&gt;</a:t>
                      </a:r>
                    </a:p>
                    <a:p>
                      <a:pPr algn="just">
                        <a:spcAft>
                          <a:spcPts val="0"/>
                        </a:spcAft>
                      </a:pPr>
                      <a:r>
                        <a:rPr lang="en-US" sz="2000" kern="100" dirty="0" smtClean="0">
                          <a:latin typeface="宋体"/>
                          <a:ea typeface="宋体"/>
                          <a:cs typeface="Times New Roman"/>
                        </a:rPr>
                        <a:t>&lt;/</a:t>
                      </a:r>
                      <a:r>
                        <a:rPr lang="en-US" sz="2000" kern="100" dirty="0" err="1" smtClean="0">
                          <a:latin typeface="宋体"/>
                          <a:ea typeface="宋体"/>
                          <a:cs typeface="Times New Roman"/>
                        </a:rPr>
                        <a:t>t_staff</a:t>
                      </a:r>
                      <a:r>
                        <a:rPr lang="en-US" sz="2000" kern="100" dirty="0" smtClean="0">
                          <a:latin typeface="宋体"/>
                          <a:ea typeface="宋体"/>
                          <a:cs typeface="Times New Roman"/>
                        </a:rPr>
                        <a:t>&gt;</a:t>
                      </a:r>
                    </a:p>
                    <a:p>
                      <a:pPr algn="just">
                        <a:spcAft>
                          <a:spcPts val="0"/>
                        </a:spcAft>
                      </a:pPr>
                      <a:r>
                        <a:rPr lang="en-US" sz="2000" kern="100" dirty="0" smtClean="0">
                          <a:latin typeface="宋体"/>
                          <a:ea typeface="宋体"/>
                          <a:cs typeface="Times New Roman"/>
                        </a:rPr>
                        <a:t>&lt;/</a:t>
                      </a:r>
                      <a:r>
                        <a:rPr lang="en-US" sz="2000" kern="100" dirty="0" err="1" smtClean="0">
                          <a:latin typeface="宋体"/>
                          <a:ea typeface="宋体"/>
                          <a:cs typeface="Times New Roman"/>
                        </a:rPr>
                        <a:t>uploadDataToIshare</a:t>
                      </a:r>
                      <a:r>
                        <a:rPr lang="en-US" sz="2000" kern="100" dirty="0" smtClean="0">
                          <a:latin typeface="宋体"/>
                          <a:ea typeface="宋体"/>
                          <a:cs typeface="Times New Roman"/>
                        </a:rPr>
                        <a:t>&gt;</a:t>
                      </a:r>
                      <a:endParaRPr lang="zh-CN" sz="2000" kern="100" dirty="0">
                        <a:latin typeface="Calibri"/>
                        <a:ea typeface="宋体"/>
                        <a:cs typeface="Times New Roman"/>
                      </a:endParaRPr>
                    </a:p>
                  </a:txBody>
                  <a:tcPr marL="42481" marR="424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0961" name="Rectangle 1"/>
          <p:cNvSpPr>
            <a:spLocks noChangeArrowheads="1"/>
          </p:cNvSpPr>
          <p:nvPr/>
        </p:nvSpPr>
        <p:spPr bwMode="auto">
          <a:xfrm>
            <a:off x="285720" y="857232"/>
            <a:ext cx="885828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66700" algn="l" defTabSz="914400" rtl="0" eaLnBrk="1" fontAlgn="base" latinLnBrk="0" hangingPunct="1">
              <a:lnSpc>
                <a:spcPct val="100000"/>
              </a:lnSpc>
              <a:spcBef>
                <a:spcPct val="0"/>
              </a:spcBef>
              <a:spcAft>
                <a:spcPct val="0"/>
              </a:spcAft>
              <a:buClrTx/>
              <a:buSzTx/>
              <a:buFontTx/>
              <a:buNone/>
              <a:tabLst/>
            </a:pPr>
            <a:r>
              <a:rPr kumimoji="0" lang="zh-CN" b="1" i="0" u="none" strike="noStrike" cap="none" normalizeH="0" baseline="0" dirty="0" smtClean="0">
                <a:ln>
                  <a:noFill/>
                </a:ln>
                <a:solidFill>
                  <a:schemeClr val="tx1"/>
                </a:solidFill>
                <a:effectLst/>
                <a:latin typeface="+mn-ea"/>
                <a:cs typeface="Times New Roman" pitchFamily="18" charset="0"/>
              </a:rPr>
              <a:t>单条数据的上传是以表名作为根标签，在根标签中每一条记录对应一个表记录的</a:t>
            </a:r>
            <a:r>
              <a:rPr kumimoji="0" lang="en-US" altLang="zh-CN" b="1" i="0" u="none" strike="noStrike" cap="none" normalizeH="0" baseline="0" dirty="0" smtClean="0">
                <a:ln>
                  <a:noFill/>
                </a:ln>
                <a:solidFill>
                  <a:schemeClr val="tx1"/>
                </a:solidFill>
                <a:effectLst/>
                <a:latin typeface="+mn-ea"/>
                <a:cs typeface="Times New Roman" pitchFamily="18" charset="0"/>
              </a:rPr>
              <a:t>XML</a:t>
            </a:r>
            <a:r>
              <a:rPr kumimoji="0" lang="zh-CN" altLang="en-US" b="1" i="0" u="none" strike="noStrike" cap="none" normalizeH="0" baseline="0" dirty="0" smtClean="0">
                <a:ln>
                  <a:noFill/>
                </a:ln>
                <a:solidFill>
                  <a:schemeClr val="tx1"/>
                </a:solidFill>
                <a:effectLst/>
                <a:latin typeface="+mn-ea"/>
                <a:cs typeface="Times New Roman" pitchFamily="18" charset="0"/>
              </a:rPr>
              <a:t>内容。例如单条提交从业人员记录。</a:t>
            </a:r>
            <a:endParaRPr kumimoji="0" lang="zh-CN" altLang="en-US" b="1" i="0" u="none" strike="noStrike" cap="none" normalizeH="0" baseline="0" dirty="0" smtClean="0">
              <a:ln>
                <a:noFill/>
              </a:ln>
              <a:solidFill>
                <a:schemeClr val="tx1"/>
              </a:solidFill>
              <a:effectLst/>
              <a:latin typeface="+mn-ea"/>
            </a:endParaRPr>
          </a:p>
          <a:p>
            <a:pPr marL="0" marR="0" lvl="0" indent="266700" algn="l" defTabSz="914400" rtl="0" eaLnBrk="0" fontAlgn="base" latinLnBrk="0" hangingPunct="0">
              <a:lnSpc>
                <a:spcPct val="100000"/>
              </a:lnSpc>
              <a:spcBef>
                <a:spcPct val="0"/>
              </a:spcBef>
              <a:spcAft>
                <a:spcPct val="0"/>
              </a:spcAft>
              <a:buClrTx/>
              <a:buSzTx/>
              <a:buFontTx/>
              <a:buNone/>
              <a:tabLst/>
            </a:pPr>
            <a:endParaRPr kumimoji="0" lang="zh-CN" altLang="en-US" b="0" i="0" u="none" strike="noStrike" cap="none" normalizeH="0" baseline="0" dirty="0" smtClean="0">
              <a:ln>
                <a:noFill/>
              </a:ln>
              <a:solidFill>
                <a:schemeClr val="tx1"/>
              </a:solidFill>
              <a:effectLst/>
              <a:latin typeface="Arial" pitchFamily="34" charset="0"/>
              <a:ea typeface="宋体" pitchFamily="2" charset="-122"/>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畅">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畅">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畅">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485</TotalTime>
  <Words>1043</Words>
  <Application>Microsoft Office PowerPoint</Application>
  <PresentationFormat>全屏显示(4:3)</PresentationFormat>
  <Paragraphs>122</Paragraphs>
  <Slides>14</Slides>
  <Notes>0</Notes>
  <HiddenSlides>0</HiddenSlides>
  <MMClips>0</MMClips>
  <ScaleCrop>false</ScaleCrop>
  <HeadingPairs>
    <vt:vector size="4" baseType="variant">
      <vt:variant>
        <vt:lpstr>主题</vt:lpstr>
      </vt:variant>
      <vt:variant>
        <vt:i4>1</vt:i4>
      </vt:variant>
      <vt:variant>
        <vt:lpstr>幻灯片标题</vt:lpstr>
      </vt:variant>
      <vt:variant>
        <vt:i4>14</vt:i4>
      </vt:variant>
    </vt:vector>
  </HeadingPairs>
  <TitlesOfParts>
    <vt:vector size="15" baseType="lpstr">
      <vt:lpstr>流畅</vt:lpstr>
      <vt:lpstr>广东省干部健康管理平台数据采集</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vector>
  </TitlesOfParts>
  <Company>wxe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wxe</dc:creator>
  <cp:lastModifiedBy>wxe</cp:lastModifiedBy>
  <cp:revision>81</cp:revision>
  <dcterms:created xsi:type="dcterms:W3CDTF">2013-12-12T03:24:52Z</dcterms:created>
  <dcterms:modified xsi:type="dcterms:W3CDTF">2014-10-23T03:21:38Z</dcterms:modified>
</cp:coreProperties>
</file>